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1" r:id="rId1"/>
  </p:sldMasterIdLst>
  <p:notesMasterIdLst>
    <p:notesMasterId r:id="rId18"/>
  </p:notesMasterIdLst>
  <p:handoutMasterIdLst>
    <p:handoutMasterId r:id="rId19"/>
  </p:handoutMasterIdLst>
  <p:sldIdLst>
    <p:sldId id="256" r:id="rId2"/>
    <p:sldId id="258" r:id="rId3"/>
    <p:sldId id="259" r:id="rId4"/>
    <p:sldId id="260" r:id="rId5"/>
    <p:sldId id="261" r:id="rId6"/>
    <p:sldId id="262" r:id="rId7"/>
    <p:sldId id="263" r:id="rId8"/>
    <p:sldId id="264" r:id="rId9"/>
    <p:sldId id="265" r:id="rId10"/>
    <p:sldId id="266" r:id="rId11"/>
    <p:sldId id="272" r:id="rId12"/>
    <p:sldId id="268" r:id="rId13"/>
    <p:sldId id="270" r:id="rId14"/>
    <p:sldId id="271" r:id="rId15"/>
    <p:sldId id="269"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389" autoAdjust="0"/>
  </p:normalViewPr>
  <p:slideViewPr>
    <p:cSldViewPr snapToGrid="0" snapToObjects="1">
      <p:cViewPr varScale="1">
        <p:scale>
          <a:sx n="84" d="100"/>
          <a:sy n="84" d="100"/>
        </p:scale>
        <p:origin x="-117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65" d="100"/>
          <a:sy n="165" d="100"/>
        </p:scale>
        <p:origin x="-744" y="8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6B3082-C3AC-DC49-88F7-F8129191A41E}" type="doc">
      <dgm:prSet loTypeId="urn:microsoft.com/office/officeart/2005/8/layout/arrow3" loCatId="" qsTypeId="urn:microsoft.com/office/officeart/2005/8/quickstyle/simple1" qsCatId="simple" csTypeId="urn:microsoft.com/office/officeart/2005/8/colors/accent1_2" csCatId="accent1" phldr="1"/>
      <dgm:spPr/>
      <dgm:t>
        <a:bodyPr/>
        <a:lstStyle/>
        <a:p>
          <a:endParaRPr lang="en-US"/>
        </a:p>
      </dgm:t>
    </dgm:pt>
    <dgm:pt modelId="{C0024938-E9DD-1741-BA92-DD7DE403C133}">
      <dgm:prSet phldrT="[Text]"/>
      <dgm:spPr/>
      <dgm:t>
        <a:bodyPr/>
        <a:lstStyle/>
        <a:p>
          <a:r>
            <a:rPr lang="en-US" dirty="0" smtClean="0"/>
            <a:t>Teacher Education Program/      Field Experience Department</a:t>
          </a:r>
          <a:endParaRPr lang="en-US" dirty="0"/>
        </a:p>
      </dgm:t>
    </dgm:pt>
    <dgm:pt modelId="{EB574E1F-3364-C14B-84A7-4784C1800C3B}" type="parTrans" cxnId="{2C8655F7-BAA6-1348-9F96-0A208DC84718}">
      <dgm:prSet/>
      <dgm:spPr/>
      <dgm:t>
        <a:bodyPr/>
        <a:lstStyle/>
        <a:p>
          <a:endParaRPr lang="en-US"/>
        </a:p>
      </dgm:t>
    </dgm:pt>
    <dgm:pt modelId="{196303AA-E61C-B045-B80C-ED6DD3CAA2B8}" type="sibTrans" cxnId="{2C8655F7-BAA6-1348-9F96-0A208DC84718}">
      <dgm:prSet/>
      <dgm:spPr/>
      <dgm:t>
        <a:bodyPr/>
        <a:lstStyle/>
        <a:p>
          <a:endParaRPr lang="en-US"/>
        </a:p>
      </dgm:t>
    </dgm:pt>
    <dgm:pt modelId="{1643A617-2830-8842-9974-DA40318DF352}">
      <dgm:prSet phldrT="[Text]"/>
      <dgm:spPr/>
      <dgm:t>
        <a:bodyPr/>
        <a:lstStyle/>
        <a:p>
          <a:r>
            <a:rPr lang="en-US" dirty="0" smtClean="0"/>
            <a:t>Virtual School/K-12 Online Learning Program</a:t>
          </a:r>
          <a:endParaRPr lang="en-US" dirty="0"/>
        </a:p>
      </dgm:t>
    </dgm:pt>
    <dgm:pt modelId="{7D0F1FBB-A02D-AD4E-A8A3-874B8233CEB7}" type="parTrans" cxnId="{4407C7A1-F95C-8848-873D-555CB266A492}">
      <dgm:prSet/>
      <dgm:spPr/>
      <dgm:t>
        <a:bodyPr/>
        <a:lstStyle/>
        <a:p>
          <a:endParaRPr lang="en-US"/>
        </a:p>
      </dgm:t>
    </dgm:pt>
    <dgm:pt modelId="{D8F40D72-2EF1-E343-9AC2-B4CB42587244}" type="sibTrans" cxnId="{4407C7A1-F95C-8848-873D-555CB266A492}">
      <dgm:prSet/>
      <dgm:spPr/>
      <dgm:t>
        <a:bodyPr/>
        <a:lstStyle/>
        <a:p>
          <a:endParaRPr lang="en-US"/>
        </a:p>
      </dgm:t>
    </dgm:pt>
    <dgm:pt modelId="{A975B4C6-4F9E-AC46-A855-DF8E13B781E1}" type="pres">
      <dgm:prSet presAssocID="{426B3082-C3AC-DC49-88F7-F8129191A41E}" presName="compositeShape" presStyleCnt="0">
        <dgm:presLayoutVars>
          <dgm:chMax val="2"/>
          <dgm:dir/>
          <dgm:resizeHandles val="exact"/>
        </dgm:presLayoutVars>
      </dgm:prSet>
      <dgm:spPr/>
      <dgm:t>
        <a:bodyPr/>
        <a:lstStyle/>
        <a:p>
          <a:endParaRPr lang="en-US"/>
        </a:p>
      </dgm:t>
    </dgm:pt>
    <dgm:pt modelId="{F741205D-D529-CA46-9FF6-B9903F5E0C48}" type="pres">
      <dgm:prSet presAssocID="{426B3082-C3AC-DC49-88F7-F8129191A41E}" presName="divider" presStyleLbl="fgShp" presStyleIdx="0" presStyleCnt="1"/>
      <dgm:spPr/>
    </dgm:pt>
    <dgm:pt modelId="{B488E77C-DC37-AA4A-A796-79739704015E}" type="pres">
      <dgm:prSet presAssocID="{C0024938-E9DD-1741-BA92-DD7DE403C133}" presName="downArrow" presStyleLbl="node1" presStyleIdx="0" presStyleCnt="2"/>
      <dgm:spPr/>
    </dgm:pt>
    <dgm:pt modelId="{438FFE9D-6F1E-6A41-975D-1AA8D983C196}" type="pres">
      <dgm:prSet presAssocID="{C0024938-E9DD-1741-BA92-DD7DE403C133}" presName="downArrowText" presStyleLbl="revTx" presStyleIdx="0" presStyleCnt="2">
        <dgm:presLayoutVars>
          <dgm:bulletEnabled val="1"/>
        </dgm:presLayoutVars>
      </dgm:prSet>
      <dgm:spPr/>
      <dgm:t>
        <a:bodyPr/>
        <a:lstStyle/>
        <a:p>
          <a:endParaRPr lang="en-US"/>
        </a:p>
      </dgm:t>
    </dgm:pt>
    <dgm:pt modelId="{0C2F0D19-D6AD-7F4B-8C7C-419D519159C0}" type="pres">
      <dgm:prSet presAssocID="{1643A617-2830-8842-9974-DA40318DF352}" presName="upArrow" presStyleLbl="node1" presStyleIdx="1" presStyleCnt="2"/>
      <dgm:spPr/>
    </dgm:pt>
    <dgm:pt modelId="{E983CB33-AA51-D847-AE8A-A265A7EE86D5}" type="pres">
      <dgm:prSet presAssocID="{1643A617-2830-8842-9974-DA40318DF352}" presName="upArrowText" presStyleLbl="revTx" presStyleIdx="1" presStyleCnt="2">
        <dgm:presLayoutVars>
          <dgm:bulletEnabled val="1"/>
        </dgm:presLayoutVars>
      </dgm:prSet>
      <dgm:spPr/>
      <dgm:t>
        <a:bodyPr/>
        <a:lstStyle/>
        <a:p>
          <a:endParaRPr lang="en-US"/>
        </a:p>
      </dgm:t>
    </dgm:pt>
  </dgm:ptLst>
  <dgm:cxnLst>
    <dgm:cxn modelId="{4BB92277-427E-3340-9CBF-BC356E57EED7}" type="presOf" srcId="{426B3082-C3AC-DC49-88F7-F8129191A41E}" destId="{A975B4C6-4F9E-AC46-A855-DF8E13B781E1}" srcOrd="0" destOrd="0" presId="urn:microsoft.com/office/officeart/2005/8/layout/arrow3"/>
    <dgm:cxn modelId="{4407C7A1-F95C-8848-873D-555CB266A492}" srcId="{426B3082-C3AC-DC49-88F7-F8129191A41E}" destId="{1643A617-2830-8842-9974-DA40318DF352}" srcOrd="1" destOrd="0" parTransId="{7D0F1FBB-A02D-AD4E-A8A3-874B8233CEB7}" sibTransId="{D8F40D72-2EF1-E343-9AC2-B4CB42587244}"/>
    <dgm:cxn modelId="{2C8655F7-BAA6-1348-9F96-0A208DC84718}" srcId="{426B3082-C3AC-DC49-88F7-F8129191A41E}" destId="{C0024938-E9DD-1741-BA92-DD7DE403C133}" srcOrd="0" destOrd="0" parTransId="{EB574E1F-3364-C14B-84A7-4784C1800C3B}" sibTransId="{196303AA-E61C-B045-B80C-ED6DD3CAA2B8}"/>
    <dgm:cxn modelId="{22712D13-BDA6-494A-8937-A4AA9BDD3925}" type="presOf" srcId="{1643A617-2830-8842-9974-DA40318DF352}" destId="{E983CB33-AA51-D847-AE8A-A265A7EE86D5}" srcOrd="0" destOrd="0" presId="urn:microsoft.com/office/officeart/2005/8/layout/arrow3"/>
    <dgm:cxn modelId="{59C0FD96-BD5B-0949-BFA2-0B263760D5DA}" type="presOf" srcId="{C0024938-E9DD-1741-BA92-DD7DE403C133}" destId="{438FFE9D-6F1E-6A41-975D-1AA8D983C196}" srcOrd="0" destOrd="0" presId="urn:microsoft.com/office/officeart/2005/8/layout/arrow3"/>
    <dgm:cxn modelId="{0AD31D90-E801-6746-9793-B261FE885405}" type="presParOf" srcId="{A975B4C6-4F9E-AC46-A855-DF8E13B781E1}" destId="{F741205D-D529-CA46-9FF6-B9903F5E0C48}" srcOrd="0" destOrd="0" presId="urn:microsoft.com/office/officeart/2005/8/layout/arrow3"/>
    <dgm:cxn modelId="{73C70FE1-395B-C440-8002-45ED3964230F}" type="presParOf" srcId="{A975B4C6-4F9E-AC46-A855-DF8E13B781E1}" destId="{B488E77C-DC37-AA4A-A796-79739704015E}" srcOrd="1" destOrd="0" presId="urn:microsoft.com/office/officeart/2005/8/layout/arrow3"/>
    <dgm:cxn modelId="{3EE8334C-3738-E045-9053-A096408C4DA3}" type="presParOf" srcId="{A975B4C6-4F9E-AC46-A855-DF8E13B781E1}" destId="{438FFE9D-6F1E-6A41-975D-1AA8D983C196}" srcOrd="2" destOrd="0" presId="urn:microsoft.com/office/officeart/2005/8/layout/arrow3"/>
    <dgm:cxn modelId="{D1701959-4D13-AB44-9A07-D4679DCC66BC}" type="presParOf" srcId="{A975B4C6-4F9E-AC46-A855-DF8E13B781E1}" destId="{0C2F0D19-D6AD-7F4B-8C7C-419D519159C0}" srcOrd="3" destOrd="0" presId="urn:microsoft.com/office/officeart/2005/8/layout/arrow3"/>
    <dgm:cxn modelId="{8B5D0596-E77F-5C45-8789-81E22CA95B07}" type="presParOf" srcId="{A975B4C6-4F9E-AC46-A855-DF8E13B781E1}" destId="{E983CB33-AA51-D847-AE8A-A265A7EE86D5}"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3E805C-3703-6F43-A01D-4A4265F1C9E2}" type="doc">
      <dgm:prSet loTypeId="urn:microsoft.com/office/officeart/2005/8/layout/process1" loCatId="" qsTypeId="urn:microsoft.com/office/officeart/2005/8/quickstyle/simple3" qsCatId="simple" csTypeId="urn:microsoft.com/office/officeart/2005/8/colors/accent1_2" csCatId="accent1" phldr="1"/>
      <dgm:spPr/>
    </dgm:pt>
    <dgm:pt modelId="{4A15DE59-5B6D-BC40-AB61-A1E2CEE60419}">
      <dgm:prSet phldrT="[Text]"/>
      <dgm:spPr/>
      <dgm:t>
        <a:bodyPr/>
        <a:lstStyle/>
        <a:p>
          <a:r>
            <a:rPr lang="en-US" dirty="0" smtClean="0"/>
            <a:t>Contacted individuals who volunteered </a:t>
          </a:r>
          <a:endParaRPr lang="en-US" dirty="0"/>
        </a:p>
      </dgm:t>
    </dgm:pt>
    <dgm:pt modelId="{4D58B8BB-9F1A-AD44-AF43-04363C0E5868}" type="parTrans" cxnId="{452583B0-DC16-9F46-BAF5-6E20ACC456ED}">
      <dgm:prSet/>
      <dgm:spPr/>
      <dgm:t>
        <a:bodyPr/>
        <a:lstStyle/>
        <a:p>
          <a:endParaRPr lang="en-US"/>
        </a:p>
      </dgm:t>
    </dgm:pt>
    <dgm:pt modelId="{A5FBFF3C-C4A1-6F49-A64D-1970BFF187E8}" type="sibTrans" cxnId="{452583B0-DC16-9F46-BAF5-6E20ACC456ED}">
      <dgm:prSet/>
      <dgm:spPr/>
      <dgm:t>
        <a:bodyPr/>
        <a:lstStyle/>
        <a:p>
          <a:endParaRPr lang="en-US" dirty="0"/>
        </a:p>
      </dgm:t>
    </dgm:pt>
    <dgm:pt modelId="{20818E58-65AD-E342-8F55-4E1E946F2EAE}">
      <dgm:prSet phldrT="[Text]"/>
      <dgm:spPr/>
      <dgm:t>
        <a:bodyPr/>
        <a:lstStyle/>
        <a:p>
          <a:r>
            <a:rPr lang="en-US" dirty="0" smtClean="0"/>
            <a:t>Created spreadsheets of VS and TE contacts</a:t>
          </a:r>
          <a:endParaRPr lang="en-US" dirty="0"/>
        </a:p>
      </dgm:t>
    </dgm:pt>
    <dgm:pt modelId="{E19CCA43-FD51-FA4A-B229-7380618D0310}" type="parTrans" cxnId="{FA03514D-C268-E04C-8672-44AD8E36CB17}">
      <dgm:prSet/>
      <dgm:spPr/>
      <dgm:t>
        <a:bodyPr/>
        <a:lstStyle/>
        <a:p>
          <a:endParaRPr lang="en-US"/>
        </a:p>
      </dgm:t>
    </dgm:pt>
    <dgm:pt modelId="{0DF1C60A-DA00-1C45-A6B5-9B994CE7BA8C}" type="sibTrans" cxnId="{FA03514D-C268-E04C-8672-44AD8E36CB17}">
      <dgm:prSet/>
      <dgm:spPr/>
      <dgm:t>
        <a:bodyPr/>
        <a:lstStyle/>
        <a:p>
          <a:endParaRPr lang="en-US" dirty="0"/>
        </a:p>
      </dgm:t>
    </dgm:pt>
    <dgm:pt modelId="{0264D9BD-5C2C-AC47-B517-D2344D307D83}">
      <dgm:prSet phldrT="[Text]"/>
      <dgm:spPr/>
      <dgm:t>
        <a:bodyPr/>
        <a:lstStyle/>
        <a:p>
          <a:r>
            <a:rPr lang="en-US" dirty="0" smtClean="0"/>
            <a:t>Final survey question asked for contact info </a:t>
          </a:r>
          <a:endParaRPr lang="en-US" dirty="0"/>
        </a:p>
      </dgm:t>
    </dgm:pt>
    <dgm:pt modelId="{34410558-2F18-B04D-9258-FC259E40924B}" type="sibTrans" cxnId="{5707E1F9-A328-7847-BD8E-D7221912D394}">
      <dgm:prSet/>
      <dgm:spPr/>
      <dgm:t>
        <a:bodyPr/>
        <a:lstStyle/>
        <a:p>
          <a:endParaRPr lang="en-US" dirty="0"/>
        </a:p>
      </dgm:t>
    </dgm:pt>
    <dgm:pt modelId="{4D480587-449E-5C4D-9E46-81F1CB6384B4}" type="parTrans" cxnId="{5707E1F9-A328-7847-BD8E-D7221912D394}">
      <dgm:prSet/>
      <dgm:spPr/>
      <dgm:t>
        <a:bodyPr/>
        <a:lstStyle/>
        <a:p>
          <a:endParaRPr lang="en-US"/>
        </a:p>
      </dgm:t>
    </dgm:pt>
    <dgm:pt modelId="{AE48BA4B-6BF5-6447-9B30-67601A43469F}">
      <dgm:prSet/>
      <dgm:spPr/>
      <dgm:t>
        <a:bodyPr/>
        <a:lstStyle/>
        <a:p>
          <a:r>
            <a:rPr lang="en-US" dirty="0" smtClean="0"/>
            <a:t>Sent email to each group with appropriate file</a:t>
          </a:r>
          <a:endParaRPr lang="en-US" dirty="0"/>
        </a:p>
      </dgm:t>
    </dgm:pt>
    <dgm:pt modelId="{3814E07A-F8A9-2C48-8CCD-0D7575AC852A}" type="parTrans" cxnId="{E57E8493-3961-724A-BF05-264D75156267}">
      <dgm:prSet/>
      <dgm:spPr/>
      <dgm:t>
        <a:bodyPr/>
        <a:lstStyle/>
        <a:p>
          <a:endParaRPr lang="en-US"/>
        </a:p>
      </dgm:t>
    </dgm:pt>
    <dgm:pt modelId="{E4227D51-F52A-7640-A5D5-1B27DCE856F4}" type="sibTrans" cxnId="{E57E8493-3961-724A-BF05-264D75156267}">
      <dgm:prSet/>
      <dgm:spPr/>
      <dgm:t>
        <a:bodyPr/>
        <a:lstStyle/>
        <a:p>
          <a:endParaRPr lang="en-US"/>
        </a:p>
      </dgm:t>
    </dgm:pt>
    <dgm:pt modelId="{BD25B69B-657F-EA40-B874-40D7E3FE657F}" type="pres">
      <dgm:prSet presAssocID="{6D3E805C-3703-6F43-A01D-4A4265F1C9E2}" presName="Name0" presStyleCnt="0">
        <dgm:presLayoutVars>
          <dgm:dir/>
          <dgm:resizeHandles val="exact"/>
        </dgm:presLayoutVars>
      </dgm:prSet>
      <dgm:spPr/>
    </dgm:pt>
    <dgm:pt modelId="{7454958E-85E0-1E4E-B1F3-F2F9E8ECAA63}" type="pres">
      <dgm:prSet presAssocID="{0264D9BD-5C2C-AC47-B517-D2344D307D83}" presName="node" presStyleLbl="node1" presStyleIdx="0" presStyleCnt="4">
        <dgm:presLayoutVars>
          <dgm:bulletEnabled val="1"/>
        </dgm:presLayoutVars>
      </dgm:prSet>
      <dgm:spPr/>
      <dgm:t>
        <a:bodyPr/>
        <a:lstStyle/>
        <a:p>
          <a:endParaRPr lang="en-US"/>
        </a:p>
      </dgm:t>
    </dgm:pt>
    <dgm:pt modelId="{84A8F0FE-F645-9A49-BE33-9484C1159ACF}" type="pres">
      <dgm:prSet presAssocID="{34410558-2F18-B04D-9258-FC259E40924B}" presName="sibTrans" presStyleLbl="sibTrans2D1" presStyleIdx="0" presStyleCnt="3"/>
      <dgm:spPr/>
      <dgm:t>
        <a:bodyPr/>
        <a:lstStyle/>
        <a:p>
          <a:endParaRPr lang="en-US"/>
        </a:p>
      </dgm:t>
    </dgm:pt>
    <dgm:pt modelId="{2AA25DB3-8AD0-BD44-BC73-6529C4E86DD2}" type="pres">
      <dgm:prSet presAssocID="{34410558-2F18-B04D-9258-FC259E40924B}" presName="connectorText" presStyleLbl="sibTrans2D1" presStyleIdx="0" presStyleCnt="3"/>
      <dgm:spPr/>
      <dgm:t>
        <a:bodyPr/>
        <a:lstStyle/>
        <a:p>
          <a:endParaRPr lang="en-US"/>
        </a:p>
      </dgm:t>
    </dgm:pt>
    <dgm:pt modelId="{A49C7D69-EAF0-3E40-A915-D5102A4AE294}" type="pres">
      <dgm:prSet presAssocID="{4A15DE59-5B6D-BC40-AB61-A1E2CEE60419}" presName="node" presStyleLbl="node1" presStyleIdx="1" presStyleCnt="4" custLinFactNeighborX="-16500" custLinFactNeighborY="-287">
        <dgm:presLayoutVars>
          <dgm:bulletEnabled val="1"/>
        </dgm:presLayoutVars>
      </dgm:prSet>
      <dgm:spPr/>
      <dgm:t>
        <a:bodyPr/>
        <a:lstStyle/>
        <a:p>
          <a:endParaRPr lang="en-US"/>
        </a:p>
      </dgm:t>
    </dgm:pt>
    <dgm:pt modelId="{F8015BE5-5D67-334E-B878-AD73F8A28F7A}" type="pres">
      <dgm:prSet presAssocID="{A5FBFF3C-C4A1-6F49-A64D-1970BFF187E8}" presName="sibTrans" presStyleLbl="sibTrans2D1" presStyleIdx="1" presStyleCnt="3"/>
      <dgm:spPr/>
      <dgm:t>
        <a:bodyPr/>
        <a:lstStyle/>
        <a:p>
          <a:endParaRPr lang="en-US"/>
        </a:p>
      </dgm:t>
    </dgm:pt>
    <dgm:pt modelId="{AABE00BE-5508-7B49-8786-1A5EC8F65F9C}" type="pres">
      <dgm:prSet presAssocID="{A5FBFF3C-C4A1-6F49-A64D-1970BFF187E8}" presName="connectorText" presStyleLbl="sibTrans2D1" presStyleIdx="1" presStyleCnt="3"/>
      <dgm:spPr/>
      <dgm:t>
        <a:bodyPr/>
        <a:lstStyle/>
        <a:p>
          <a:endParaRPr lang="en-US"/>
        </a:p>
      </dgm:t>
    </dgm:pt>
    <dgm:pt modelId="{4EAF60C6-C746-AF44-BC06-F0D272CF4BFF}" type="pres">
      <dgm:prSet presAssocID="{20818E58-65AD-E342-8F55-4E1E946F2EAE}" presName="node" presStyleLbl="node1" presStyleIdx="2" presStyleCnt="4" custLinFactNeighborY="2788">
        <dgm:presLayoutVars>
          <dgm:bulletEnabled val="1"/>
        </dgm:presLayoutVars>
      </dgm:prSet>
      <dgm:spPr/>
      <dgm:t>
        <a:bodyPr/>
        <a:lstStyle/>
        <a:p>
          <a:endParaRPr lang="en-US"/>
        </a:p>
      </dgm:t>
    </dgm:pt>
    <dgm:pt modelId="{F4AA9B9D-A688-0F47-872D-B6626CD3C2E5}" type="pres">
      <dgm:prSet presAssocID="{0DF1C60A-DA00-1C45-A6B5-9B994CE7BA8C}" presName="sibTrans" presStyleLbl="sibTrans2D1" presStyleIdx="2" presStyleCnt="3"/>
      <dgm:spPr/>
      <dgm:t>
        <a:bodyPr/>
        <a:lstStyle/>
        <a:p>
          <a:endParaRPr lang="en-US"/>
        </a:p>
      </dgm:t>
    </dgm:pt>
    <dgm:pt modelId="{4E840AF7-CB3F-154F-9AFA-AC057F438F16}" type="pres">
      <dgm:prSet presAssocID="{0DF1C60A-DA00-1C45-A6B5-9B994CE7BA8C}" presName="connectorText" presStyleLbl="sibTrans2D1" presStyleIdx="2" presStyleCnt="3"/>
      <dgm:spPr/>
      <dgm:t>
        <a:bodyPr/>
        <a:lstStyle/>
        <a:p>
          <a:endParaRPr lang="en-US"/>
        </a:p>
      </dgm:t>
    </dgm:pt>
    <dgm:pt modelId="{645A4715-2BF1-DD48-8096-DCEFE2A901CC}" type="pres">
      <dgm:prSet presAssocID="{AE48BA4B-6BF5-6447-9B30-67601A43469F}" presName="node" presStyleLbl="node1" presStyleIdx="3" presStyleCnt="4">
        <dgm:presLayoutVars>
          <dgm:bulletEnabled val="1"/>
        </dgm:presLayoutVars>
      </dgm:prSet>
      <dgm:spPr/>
      <dgm:t>
        <a:bodyPr/>
        <a:lstStyle/>
        <a:p>
          <a:endParaRPr lang="en-US"/>
        </a:p>
      </dgm:t>
    </dgm:pt>
  </dgm:ptLst>
  <dgm:cxnLst>
    <dgm:cxn modelId="{866AF266-B351-C148-8265-3C5F015AC41A}" type="presOf" srcId="{6D3E805C-3703-6F43-A01D-4A4265F1C9E2}" destId="{BD25B69B-657F-EA40-B874-40D7E3FE657F}" srcOrd="0" destOrd="0" presId="urn:microsoft.com/office/officeart/2005/8/layout/process1"/>
    <dgm:cxn modelId="{5CE990C0-8880-E342-A68C-06E2AE70E774}" type="presOf" srcId="{4A15DE59-5B6D-BC40-AB61-A1E2CEE60419}" destId="{A49C7D69-EAF0-3E40-A915-D5102A4AE294}" srcOrd="0" destOrd="0" presId="urn:microsoft.com/office/officeart/2005/8/layout/process1"/>
    <dgm:cxn modelId="{15B7A5D4-8701-214E-A5F8-A2C7272FD938}" type="presOf" srcId="{A5FBFF3C-C4A1-6F49-A64D-1970BFF187E8}" destId="{F8015BE5-5D67-334E-B878-AD73F8A28F7A}" srcOrd="0" destOrd="0" presId="urn:microsoft.com/office/officeart/2005/8/layout/process1"/>
    <dgm:cxn modelId="{E57E8493-3961-724A-BF05-264D75156267}" srcId="{6D3E805C-3703-6F43-A01D-4A4265F1C9E2}" destId="{AE48BA4B-6BF5-6447-9B30-67601A43469F}" srcOrd="3" destOrd="0" parTransId="{3814E07A-F8A9-2C48-8CCD-0D7575AC852A}" sibTransId="{E4227D51-F52A-7640-A5D5-1B27DCE856F4}"/>
    <dgm:cxn modelId="{0D28EE36-93EE-FF47-BC46-63CD38A444E3}" type="presOf" srcId="{AE48BA4B-6BF5-6447-9B30-67601A43469F}" destId="{645A4715-2BF1-DD48-8096-DCEFE2A901CC}" srcOrd="0" destOrd="0" presId="urn:microsoft.com/office/officeart/2005/8/layout/process1"/>
    <dgm:cxn modelId="{8CD1A420-8894-8741-8D15-83306C467666}" type="presOf" srcId="{0264D9BD-5C2C-AC47-B517-D2344D307D83}" destId="{7454958E-85E0-1E4E-B1F3-F2F9E8ECAA63}" srcOrd="0" destOrd="0" presId="urn:microsoft.com/office/officeart/2005/8/layout/process1"/>
    <dgm:cxn modelId="{76C641DC-A314-AF4C-AA9C-21D84F30B92C}" type="presOf" srcId="{20818E58-65AD-E342-8F55-4E1E946F2EAE}" destId="{4EAF60C6-C746-AF44-BC06-F0D272CF4BFF}" srcOrd="0" destOrd="0" presId="urn:microsoft.com/office/officeart/2005/8/layout/process1"/>
    <dgm:cxn modelId="{452583B0-DC16-9F46-BAF5-6E20ACC456ED}" srcId="{6D3E805C-3703-6F43-A01D-4A4265F1C9E2}" destId="{4A15DE59-5B6D-BC40-AB61-A1E2CEE60419}" srcOrd="1" destOrd="0" parTransId="{4D58B8BB-9F1A-AD44-AF43-04363C0E5868}" sibTransId="{A5FBFF3C-C4A1-6F49-A64D-1970BFF187E8}"/>
    <dgm:cxn modelId="{74E6F83A-179F-0C45-8079-4554487639DC}" type="presOf" srcId="{34410558-2F18-B04D-9258-FC259E40924B}" destId="{2AA25DB3-8AD0-BD44-BC73-6529C4E86DD2}" srcOrd="1" destOrd="0" presId="urn:microsoft.com/office/officeart/2005/8/layout/process1"/>
    <dgm:cxn modelId="{745B0FEC-5976-044A-B883-E52CBDE82710}" type="presOf" srcId="{A5FBFF3C-C4A1-6F49-A64D-1970BFF187E8}" destId="{AABE00BE-5508-7B49-8786-1A5EC8F65F9C}" srcOrd="1" destOrd="0" presId="urn:microsoft.com/office/officeart/2005/8/layout/process1"/>
    <dgm:cxn modelId="{B7F5CCEE-8241-C74F-882E-20EDCC1F3DF3}" type="presOf" srcId="{0DF1C60A-DA00-1C45-A6B5-9B994CE7BA8C}" destId="{4E840AF7-CB3F-154F-9AFA-AC057F438F16}" srcOrd="1" destOrd="0" presId="urn:microsoft.com/office/officeart/2005/8/layout/process1"/>
    <dgm:cxn modelId="{5707E1F9-A328-7847-BD8E-D7221912D394}" srcId="{6D3E805C-3703-6F43-A01D-4A4265F1C9E2}" destId="{0264D9BD-5C2C-AC47-B517-D2344D307D83}" srcOrd="0" destOrd="0" parTransId="{4D480587-449E-5C4D-9E46-81F1CB6384B4}" sibTransId="{34410558-2F18-B04D-9258-FC259E40924B}"/>
    <dgm:cxn modelId="{FA03514D-C268-E04C-8672-44AD8E36CB17}" srcId="{6D3E805C-3703-6F43-A01D-4A4265F1C9E2}" destId="{20818E58-65AD-E342-8F55-4E1E946F2EAE}" srcOrd="2" destOrd="0" parTransId="{E19CCA43-FD51-FA4A-B229-7380618D0310}" sibTransId="{0DF1C60A-DA00-1C45-A6B5-9B994CE7BA8C}"/>
    <dgm:cxn modelId="{E185B197-6DEB-FA49-ADD5-7EEE15AC5B05}" type="presOf" srcId="{34410558-2F18-B04D-9258-FC259E40924B}" destId="{84A8F0FE-F645-9A49-BE33-9484C1159ACF}" srcOrd="0" destOrd="0" presId="urn:microsoft.com/office/officeart/2005/8/layout/process1"/>
    <dgm:cxn modelId="{314F71AC-A725-C942-AED3-068E43AC35B9}" type="presOf" srcId="{0DF1C60A-DA00-1C45-A6B5-9B994CE7BA8C}" destId="{F4AA9B9D-A688-0F47-872D-B6626CD3C2E5}" srcOrd="0" destOrd="0" presId="urn:microsoft.com/office/officeart/2005/8/layout/process1"/>
    <dgm:cxn modelId="{8DACF4EC-E8BA-C74A-A774-A41AD0634C70}" type="presParOf" srcId="{BD25B69B-657F-EA40-B874-40D7E3FE657F}" destId="{7454958E-85E0-1E4E-B1F3-F2F9E8ECAA63}" srcOrd="0" destOrd="0" presId="urn:microsoft.com/office/officeart/2005/8/layout/process1"/>
    <dgm:cxn modelId="{EFF4FA0F-943A-3C44-8DC3-F20285A3C575}" type="presParOf" srcId="{BD25B69B-657F-EA40-B874-40D7E3FE657F}" destId="{84A8F0FE-F645-9A49-BE33-9484C1159ACF}" srcOrd="1" destOrd="0" presId="urn:microsoft.com/office/officeart/2005/8/layout/process1"/>
    <dgm:cxn modelId="{A6A8DC48-9600-0C4F-9748-A2FAA489B062}" type="presParOf" srcId="{84A8F0FE-F645-9A49-BE33-9484C1159ACF}" destId="{2AA25DB3-8AD0-BD44-BC73-6529C4E86DD2}" srcOrd="0" destOrd="0" presId="urn:microsoft.com/office/officeart/2005/8/layout/process1"/>
    <dgm:cxn modelId="{17A06C2F-B24A-A24A-8E07-13995885B4F7}" type="presParOf" srcId="{BD25B69B-657F-EA40-B874-40D7E3FE657F}" destId="{A49C7D69-EAF0-3E40-A915-D5102A4AE294}" srcOrd="2" destOrd="0" presId="urn:microsoft.com/office/officeart/2005/8/layout/process1"/>
    <dgm:cxn modelId="{FA26B926-B460-554E-AFA1-F01A02888E7A}" type="presParOf" srcId="{BD25B69B-657F-EA40-B874-40D7E3FE657F}" destId="{F8015BE5-5D67-334E-B878-AD73F8A28F7A}" srcOrd="3" destOrd="0" presId="urn:microsoft.com/office/officeart/2005/8/layout/process1"/>
    <dgm:cxn modelId="{00B83C32-5ACD-204B-9813-04D6E4B7E755}" type="presParOf" srcId="{F8015BE5-5D67-334E-B878-AD73F8A28F7A}" destId="{AABE00BE-5508-7B49-8786-1A5EC8F65F9C}" srcOrd="0" destOrd="0" presId="urn:microsoft.com/office/officeart/2005/8/layout/process1"/>
    <dgm:cxn modelId="{AFB3D32C-A38B-EE40-AF55-248CB106AF10}" type="presParOf" srcId="{BD25B69B-657F-EA40-B874-40D7E3FE657F}" destId="{4EAF60C6-C746-AF44-BC06-F0D272CF4BFF}" srcOrd="4" destOrd="0" presId="urn:microsoft.com/office/officeart/2005/8/layout/process1"/>
    <dgm:cxn modelId="{D618CBE3-2ECF-DD42-B428-69D00495AD59}" type="presParOf" srcId="{BD25B69B-657F-EA40-B874-40D7E3FE657F}" destId="{F4AA9B9D-A688-0F47-872D-B6626CD3C2E5}" srcOrd="5" destOrd="0" presId="urn:microsoft.com/office/officeart/2005/8/layout/process1"/>
    <dgm:cxn modelId="{7F5A0DD4-3A37-AA42-BDFC-2D28109B2FE8}" type="presParOf" srcId="{F4AA9B9D-A688-0F47-872D-B6626CD3C2E5}" destId="{4E840AF7-CB3F-154F-9AFA-AC057F438F16}" srcOrd="0" destOrd="0" presId="urn:microsoft.com/office/officeart/2005/8/layout/process1"/>
    <dgm:cxn modelId="{037AEC24-8FC1-734D-8EB2-A3276CC7F490}" type="presParOf" srcId="{BD25B69B-657F-EA40-B874-40D7E3FE657F}" destId="{645A4715-2BF1-DD48-8096-DCEFE2A901CC}"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41205D-D529-CA46-9FF6-B9903F5E0C48}">
      <dsp:nvSpPr>
        <dsp:cNvPr id="0" name=""/>
        <dsp:cNvSpPr/>
      </dsp:nvSpPr>
      <dsp:spPr>
        <a:xfrm rot="21300000">
          <a:off x="23383" y="2057956"/>
          <a:ext cx="7573232" cy="867249"/>
        </a:xfrm>
        <a:prstGeom prst="mathMinus">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88E77C-DC37-AA4A-A796-79739704015E}">
      <dsp:nvSpPr>
        <dsp:cNvPr id="0" name=""/>
        <dsp:cNvSpPr/>
      </dsp:nvSpPr>
      <dsp:spPr>
        <a:xfrm>
          <a:off x="914400" y="249158"/>
          <a:ext cx="2286000" cy="1993264"/>
        </a:xfrm>
        <a:prstGeom prst="down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8FFE9D-6F1E-6A41-975D-1AA8D983C196}">
      <dsp:nvSpPr>
        <dsp:cNvPr id="0" name=""/>
        <dsp:cNvSpPr/>
      </dsp:nvSpPr>
      <dsp:spPr>
        <a:xfrm>
          <a:off x="4038600" y="0"/>
          <a:ext cx="2438400" cy="20929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Teacher Education Program/      Field Experience Department</a:t>
          </a:r>
          <a:endParaRPr lang="en-US" sz="2400" kern="1200" dirty="0"/>
        </a:p>
      </dsp:txBody>
      <dsp:txXfrm>
        <a:off x="4038600" y="0"/>
        <a:ext cx="2438400" cy="2092928"/>
      </dsp:txXfrm>
    </dsp:sp>
    <dsp:sp modelId="{0C2F0D19-D6AD-7F4B-8C7C-419D519159C0}">
      <dsp:nvSpPr>
        <dsp:cNvPr id="0" name=""/>
        <dsp:cNvSpPr/>
      </dsp:nvSpPr>
      <dsp:spPr>
        <a:xfrm>
          <a:off x="4419599" y="2740739"/>
          <a:ext cx="2286000" cy="1993264"/>
        </a:xfrm>
        <a:prstGeom prst="up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83CB33-AA51-D847-AE8A-A265A7EE86D5}">
      <dsp:nvSpPr>
        <dsp:cNvPr id="0" name=""/>
        <dsp:cNvSpPr/>
      </dsp:nvSpPr>
      <dsp:spPr>
        <a:xfrm>
          <a:off x="1143000" y="2890233"/>
          <a:ext cx="2438400" cy="20929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Virtual School/K-12 Online Learning Program</a:t>
          </a:r>
          <a:endParaRPr lang="en-US" sz="2400" kern="1200" dirty="0"/>
        </a:p>
      </dsp:txBody>
      <dsp:txXfrm>
        <a:off x="1143000" y="2890233"/>
        <a:ext cx="2438400" cy="20929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54958E-85E0-1E4E-B1F3-F2F9E8ECAA63}">
      <dsp:nvSpPr>
        <dsp:cNvPr id="0" name=""/>
        <dsp:cNvSpPr/>
      </dsp:nvSpPr>
      <dsp:spPr>
        <a:xfrm>
          <a:off x="3348" y="1657385"/>
          <a:ext cx="1464096" cy="1485829"/>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Final survey question asked for contact info </a:t>
          </a:r>
          <a:endParaRPr lang="en-US" sz="1800" kern="1200" dirty="0"/>
        </a:p>
      </dsp:txBody>
      <dsp:txXfrm>
        <a:off x="46230" y="1700267"/>
        <a:ext cx="1378332" cy="1400065"/>
      </dsp:txXfrm>
    </dsp:sp>
    <dsp:sp modelId="{84A8F0FE-F645-9A49-BE33-9484C1159ACF}">
      <dsp:nvSpPr>
        <dsp:cNvPr id="0" name=""/>
        <dsp:cNvSpPr/>
      </dsp:nvSpPr>
      <dsp:spPr>
        <a:xfrm rot="21592494">
          <a:off x="1589697" y="2216603"/>
          <a:ext cx="259175" cy="36309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1589697" y="2289307"/>
        <a:ext cx="181423" cy="217857"/>
      </dsp:txXfrm>
    </dsp:sp>
    <dsp:sp modelId="{A49C7D69-EAF0-3E40-A915-D5102A4AE294}">
      <dsp:nvSpPr>
        <dsp:cNvPr id="0" name=""/>
        <dsp:cNvSpPr/>
      </dsp:nvSpPr>
      <dsp:spPr>
        <a:xfrm>
          <a:off x="1956453" y="1653120"/>
          <a:ext cx="1464096" cy="1485829"/>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Contacted individuals who volunteered </a:t>
          </a:r>
          <a:endParaRPr lang="en-US" sz="1800" kern="1200" dirty="0"/>
        </a:p>
      </dsp:txBody>
      <dsp:txXfrm>
        <a:off x="1999335" y="1696002"/>
        <a:ext cx="1378332" cy="1400065"/>
      </dsp:txXfrm>
    </dsp:sp>
    <dsp:sp modelId="{F8015BE5-5D67-334E-B878-AD73F8A28F7A}">
      <dsp:nvSpPr>
        <dsp:cNvPr id="0" name=""/>
        <dsp:cNvSpPr/>
      </dsp:nvSpPr>
      <dsp:spPr>
        <a:xfrm rot="73168">
          <a:off x="3591076" y="2237550"/>
          <a:ext cx="361684" cy="36309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3591088" y="2309014"/>
        <a:ext cx="253179" cy="217857"/>
      </dsp:txXfrm>
    </dsp:sp>
    <dsp:sp modelId="{4EAF60C6-C746-AF44-BC06-F0D272CF4BFF}">
      <dsp:nvSpPr>
        <dsp:cNvPr id="0" name=""/>
        <dsp:cNvSpPr/>
      </dsp:nvSpPr>
      <dsp:spPr>
        <a:xfrm>
          <a:off x="4102819" y="1698810"/>
          <a:ext cx="1464096" cy="1485829"/>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Created spreadsheets of VS and TE contacts</a:t>
          </a:r>
          <a:endParaRPr lang="en-US" sz="1800" kern="1200" dirty="0"/>
        </a:p>
      </dsp:txBody>
      <dsp:txXfrm>
        <a:off x="4145701" y="1741692"/>
        <a:ext cx="1378332" cy="1400065"/>
      </dsp:txXfrm>
    </dsp:sp>
    <dsp:sp modelId="{F4AA9B9D-A688-0F47-872D-B6626CD3C2E5}">
      <dsp:nvSpPr>
        <dsp:cNvPr id="0" name=""/>
        <dsp:cNvSpPr/>
      </dsp:nvSpPr>
      <dsp:spPr>
        <a:xfrm rot="21530533">
          <a:off x="5713293" y="2239286"/>
          <a:ext cx="310451" cy="36309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5713303" y="2312846"/>
        <a:ext cx="217316" cy="217857"/>
      </dsp:txXfrm>
    </dsp:sp>
    <dsp:sp modelId="{645A4715-2BF1-DD48-8096-DCEFE2A901CC}">
      <dsp:nvSpPr>
        <dsp:cNvPr id="0" name=""/>
        <dsp:cNvSpPr/>
      </dsp:nvSpPr>
      <dsp:spPr>
        <a:xfrm>
          <a:off x="6152554" y="1657385"/>
          <a:ext cx="1464096" cy="1485829"/>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Sent email to each group with appropriate file</a:t>
          </a:r>
          <a:endParaRPr lang="en-US" sz="1800" kern="1200" dirty="0"/>
        </a:p>
      </dsp:txBody>
      <dsp:txXfrm>
        <a:off x="6195436" y="1700267"/>
        <a:ext cx="1378332" cy="1400065"/>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9174DEB-7A81-3C4A-97A8-25E9862682AF}" type="datetimeFigureOut">
              <a:rPr lang="en-US" smtClean="0"/>
              <a:t>11/7/11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8A86DA0-3C62-9148-A05D-F713622ABAE4}" type="slidenum">
              <a:rPr lang="en-US" smtClean="0"/>
              <a:t>‹#›</a:t>
            </a:fld>
            <a:endParaRPr lang="en-US"/>
          </a:p>
        </p:txBody>
      </p:sp>
    </p:spTree>
    <p:extLst>
      <p:ext uri="{BB962C8B-B14F-4D97-AF65-F5344CB8AC3E}">
        <p14:creationId xmlns:p14="http://schemas.microsoft.com/office/powerpoint/2010/main" val="42511812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0DBD76-1F66-F847-B5A2-DE086C4B290A}" type="datetimeFigureOut">
              <a:rPr lang="en-US" smtClean="0"/>
              <a:t>11/7/11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BBD3F7-705B-454E-9F7A-A022413E32A4}" type="slidenum">
              <a:rPr lang="en-US" smtClean="0"/>
              <a:t>‹#›</a:t>
            </a:fld>
            <a:endParaRPr lang="en-US" dirty="0"/>
          </a:p>
        </p:txBody>
      </p:sp>
    </p:spTree>
    <p:extLst>
      <p:ext uri="{BB962C8B-B14F-4D97-AF65-F5344CB8AC3E}">
        <p14:creationId xmlns:p14="http://schemas.microsoft.com/office/powerpoint/2010/main" val="21747482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FBBD3F7-705B-454E-9F7A-A022413E32A4}" type="slidenum">
              <a:rPr lang="en-US" smtClean="0"/>
              <a:t>1</a:t>
            </a:fld>
            <a:endParaRPr lang="en-US" dirty="0"/>
          </a:p>
        </p:txBody>
      </p:sp>
    </p:spTree>
    <p:extLst>
      <p:ext uri="{BB962C8B-B14F-4D97-AF65-F5344CB8AC3E}">
        <p14:creationId xmlns:p14="http://schemas.microsoft.com/office/powerpoint/2010/main" val="2661618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1029511B-C17C-5148-9E0D-932D2D71A66C}" type="slidenum">
              <a:rPr lang="en-US" sz="1200">
                <a:latin typeface="Calibri"/>
              </a:rPr>
              <a:pPr/>
              <a:t>10</a:t>
            </a:fld>
            <a:endParaRPr lang="en-US" sz="1200" dirty="0">
              <a:latin typeface="Calibri"/>
            </a:endParaRPr>
          </a:p>
        </p:txBody>
      </p:sp>
      <p:sp>
        <p:nvSpPr>
          <p:cNvPr id="46083" name="Rectangle 1026"/>
          <p:cNvSpPr>
            <a:spLocks noGrp="1" noRot="1" noChangeAspect="1" noChangeArrowheads="1"/>
          </p:cNvSpPr>
          <p:nvPr>
            <p:ph type="sldImg"/>
          </p:nvPr>
        </p:nvSpPr>
        <p:spPr>
          <a:solidFill>
            <a:srgbClr val="FFFFFF"/>
          </a:solidFill>
          <a:ln/>
        </p:spPr>
      </p:sp>
      <p:sp>
        <p:nvSpPr>
          <p:cNvPr id="46084" name="Rectangle 1027"/>
          <p:cNvSpPr>
            <a:spLocks noGrp="1" noChangeArrowheads="1"/>
          </p:cNvSpPr>
          <p:nvPr>
            <p:ph type="body" idx="1"/>
          </p:nvPr>
        </p:nvSpPr>
        <p:spPr>
          <a:xfrm>
            <a:off x="685800" y="4343400"/>
            <a:ext cx="5486400" cy="4423448"/>
          </a:xfrm>
          <a:solidFill>
            <a:srgbClr val="FFFFFF"/>
          </a:solidFill>
          <a:ln>
            <a:solidFill>
              <a:srgbClr val="000000"/>
            </a:solidFill>
          </a:ln>
        </p:spPr>
        <p:txBody>
          <a:bodyPr/>
          <a:lstStyle/>
          <a:p>
            <a:r>
              <a:rPr lang="en-US" sz="1100" dirty="0">
                <a:ea typeface="ＭＳ Ｐゴシック" charset="0"/>
                <a:cs typeface="ＭＳ Ｐゴシック" charset="0"/>
              </a:rPr>
              <a:t>Some of the interesting highlights from the coded data were themes regarding virtual schools having trouble getting buy-in from teacher education programs, and some said that some teacher education programs flat out prevent these from becoming part of their program. There were many respondents speaking of how this is essential training and that it would benefit pre-service teachers in terms of introducing them to a new job opportunity, debunking myths about online learning, also giving the teachers a chance to see if the K-12 online learning environment is a right fit for them, </a:t>
            </a:r>
            <a:r>
              <a:rPr lang="en-US" sz="1100" dirty="0" smtClean="0">
                <a:ea typeface="ＭＳ Ｐゴシック" charset="0"/>
                <a:cs typeface="ＭＳ Ｐゴシック" charset="0"/>
              </a:rPr>
              <a:t>giving </a:t>
            </a:r>
            <a:r>
              <a:rPr lang="en-US" sz="1100" dirty="0">
                <a:ea typeface="ＭＳ Ｐゴシック" charset="0"/>
                <a:cs typeface="ＭＳ Ｐゴシック" charset="0"/>
              </a:rPr>
              <a:t>them an edge in the job market. In a larger context these field experiences would bring more awareness of virtual schooling and online learning in </a:t>
            </a:r>
            <a:r>
              <a:rPr lang="en-US" sz="1100" dirty="0" smtClean="0">
                <a:ea typeface="ＭＳ Ｐゴシック" charset="0"/>
                <a:cs typeface="ＭＳ Ｐゴシック" charset="0"/>
              </a:rPr>
              <a:t>general. </a:t>
            </a:r>
            <a:r>
              <a:rPr lang="en-US" altLang="ja-JP" sz="1100" dirty="0" smtClean="0">
                <a:ea typeface="ＭＳ Ｐゴシック" charset="0"/>
                <a:cs typeface="ＭＳ Ｐゴシック" charset="0"/>
              </a:rPr>
              <a:t>Some </a:t>
            </a:r>
            <a:r>
              <a:rPr lang="en-US" altLang="ja-JP" sz="1100" dirty="0">
                <a:ea typeface="ＭＳ Ｐゴシック" charset="0"/>
                <a:cs typeface="ＭＳ Ｐゴシック" charset="0"/>
              </a:rPr>
              <a:t>said that there is no on the job training, so pre-service training in K-12 online teaching would be a perfect solution.  </a:t>
            </a:r>
            <a:endParaRPr lang="en-US" altLang="ja-JP" sz="1100" dirty="0" smtClean="0">
              <a:ea typeface="ＭＳ Ｐゴシック" charset="0"/>
              <a:cs typeface="ＭＳ Ｐゴシック" charset="0"/>
            </a:endParaRPr>
          </a:p>
          <a:p>
            <a:endParaRPr lang="en-US" altLang="ja-JP" sz="1100" dirty="0">
              <a:ea typeface="ＭＳ Ｐゴシック" charset="0"/>
              <a:cs typeface="ＭＳ Ｐゴシック" charset="0"/>
            </a:endParaRPr>
          </a:p>
          <a:p>
            <a:r>
              <a:rPr lang="en-US" sz="1100" dirty="0">
                <a:ea typeface="ＭＳ Ｐゴシック" charset="0"/>
                <a:cs typeface="ＭＳ Ｐゴシック" charset="0"/>
              </a:rPr>
              <a:t>Some mentioned that they were a new virtual school and that this is either not their focus right now or that they needed more information. </a:t>
            </a:r>
            <a:r>
              <a:rPr lang="en-US" sz="1100" dirty="0" smtClean="0">
                <a:ea typeface="ＭＳ Ｐゴシック" charset="0"/>
                <a:cs typeface="ＭＳ Ｐゴシック" charset="0"/>
              </a:rPr>
              <a:t>Certain</a:t>
            </a:r>
            <a:r>
              <a:rPr lang="en-US" sz="1100" dirty="0" smtClean="0">
                <a:ea typeface="ＭＳ Ｐゴシック" charset="0"/>
                <a:cs typeface="ＭＳ Ｐゴシック" charset="0"/>
              </a:rPr>
              <a:t> programs reporting having </a:t>
            </a:r>
            <a:r>
              <a:rPr lang="en-US" sz="1100" dirty="0">
                <a:ea typeface="ＭＳ Ｐゴシック" charset="0"/>
                <a:cs typeface="ＭＳ Ｐゴシック" charset="0"/>
              </a:rPr>
              <a:t>existing professional development and therefore </a:t>
            </a:r>
            <a:r>
              <a:rPr lang="en-US" sz="1100" dirty="0" smtClean="0">
                <a:ea typeface="ＭＳ Ｐゴシック" charset="0"/>
                <a:cs typeface="ＭＳ Ｐゴシック" charset="0"/>
              </a:rPr>
              <a:t>did no</a:t>
            </a:r>
            <a:r>
              <a:rPr lang="en-US" altLang="ja-JP" sz="1100" dirty="0" smtClean="0">
                <a:ea typeface="ＭＳ Ｐゴシック" charset="0"/>
                <a:cs typeface="ＭＳ Ｐゴシック" charset="0"/>
              </a:rPr>
              <a:t>t </a:t>
            </a:r>
            <a:r>
              <a:rPr lang="en-US" altLang="ja-JP" sz="1100" dirty="0">
                <a:ea typeface="ＭＳ Ｐゴシック" charset="0"/>
                <a:cs typeface="ＭＳ Ｐゴシック" charset="0"/>
              </a:rPr>
              <a:t>think they would need this for their teachers. </a:t>
            </a:r>
            <a:r>
              <a:rPr lang="en-US" altLang="ja-JP" sz="1100" dirty="0" smtClean="0">
                <a:ea typeface="ＭＳ Ｐゴシック" charset="0"/>
                <a:cs typeface="ＭＳ Ｐゴシック" charset="0"/>
              </a:rPr>
              <a:t>Some </a:t>
            </a:r>
            <a:r>
              <a:rPr lang="en-US" altLang="ja-JP" sz="1100" dirty="0">
                <a:ea typeface="ＭＳ Ｐゴシック" charset="0"/>
                <a:cs typeface="ＭＳ Ｐゴシック" charset="0"/>
              </a:rPr>
              <a:t>v</a:t>
            </a:r>
            <a:r>
              <a:rPr lang="en-US" altLang="ja-JP" sz="1100" dirty="0" smtClean="0">
                <a:ea typeface="ＭＳ Ｐゴシック" charset="0"/>
                <a:cs typeface="ＭＳ Ｐゴシック" charset="0"/>
              </a:rPr>
              <a:t>irtual </a:t>
            </a:r>
            <a:r>
              <a:rPr lang="en-US" altLang="ja-JP" sz="1100" dirty="0">
                <a:ea typeface="ＭＳ Ｐゴシック" charset="0"/>
                <a:cs typeface="ＭＳ Ｐゴシック" charset="0"/>
              </a:rPr>
              <a:t>schools </a:t>
            </a:r>
            <a:r>
              <a:rPr lang="en-US" altLang="ja-JP" sz="1100" dirty="0" smtClean="0">
                <a:ea typeface="ＭＳ Ｐゴシック" charset="0"/>
                <a:cs typeface="ＭＳ Ｐゴシック" charset="0"/>
              </a:rPr>
              <a:t>programs are </a:t>
            </a:r>
            <a:r>
              <a:rPr lang="en-US" altLang="ja-JP" sz="1100" dirty="0">
                <a:ea typeface="ＭＳ Ｐゴシック" charset="0"/>
                <a:cs typeface="ＭＳ Ｐゴシック" charset="0"/>
              </a:rPr>
              <a:t>waiting for a teacher education program to approach </a:t>
            </a:r>
            <a:r>
              <a:rPr lang="en-US" altLang="ja-JP" sz="1100" dirty="0" smtClean="0">
                <a:ea typeface="ＭＳ Ｐゴシック" charset="0"/>
                <a:cs typeface="ＭＳ Ｐゴシック" charset="0"/>
              </a:rPr>
              <a:t>them and/or</a:t>
            </a:r>
            <a:r>
              <a:rPr lang="en-US" altLang="ja-JP" sz="1100" dirty="0" smtClean="0">
                <a:ea typeface="ＭＳ Ｐゴシック" charset="0"/>
                <a:cs typeface="ＭＳ Ｐゴシック" charset="0"/>
              </a:rPr>
              <a:t> </a:t>
            </a:r>
            <a:r>
              <a:rPr lang="en-US" altLang="ja-JP" sz="1100" dirty="0">
                <a:ea typeface="ＭＳ Ｐゴシック" charset="0"/>
                <a:cs typeface="ＭＳ Ｐゴシック" charset="0"/>
              </a:rPr>
              <a:t>do not have enough funding, staff or time to offer these experiences and others said that training new teachers was not a focus. </a:t>
            </a:r>
            <a:r>
              <a:rPr lang="en-US" altLang="ja-JP" sz="1100" dirty="0" smtClean="0">
                <a:ea typeface="ＭＳ Ｐゴシック" charset="0"/>
                <a:cs typeface="ＭＳ Ｐゴシック" charset="0"/>
              </a:rPr>
              <a:t>One </a:t>
            </a:r>
            <a:r>
              <a:rPr lang="en-US" altLang="ja-JP" sz="1100" dirty="0">
                <a:ea typeface="ＭＳ Ｐゴシック" charset="0"/>
                <a:cs typeface="ＭＳ Ｐゴシック" charset="0"/>
              </a:rPr>
              <a:t>teacher mentioned that the transition was easy and that no training was needed. Another mentioned that not all teachers are cut out for this. </a:t>
            </a:r>
            <a:r>
              <a:rPr lang="en-US" altLang="ja-JP" sz="1100" dirty="0" smtClean="0">
                <a:ea typeface="ＭＳ Ｐゴシック" charset="0"/>
                <a:cs typeface="ＭＳ Ｐゴシック" charset="0"/>
              </a:rPr>
              <a:t>Two </a:t>
            </a:r>
            <a:r>
              <a:rPr lang="en-US" altLang="ja-JP" sz="1100" dirty="0">
                <a:ea typeface="ＭＳ Ｐゴシック" charset="0"/>
                <a:cs typeface="ＭＳ Ｐゴシック" charset="0"/>
              </a:rPr>
              <a:t>teachers said </a:t>
            </a:r>
            <a:r>
              <a:rPr lang="en-US" altLang="ja-JP" sz="1100" dirty="0" smtClean="0">
                <a:ea typeface="ＭＳ Ｐゴシック" charset="0"/>
                <a:cs typeface="ＭＳ Ｐゴシック" charset="0"/>
              </a:rPr>
              <a:t>that it would be </a:t>
            </a:r>
            <a:r>
              <a:rPr lang="en-US" altLang="ja-JP" sz="1100" dirty="0">
                <a:ea typeface="ＭＳ Ｐゴシック" charset="0"/>
                <a:cs typeface="ＭＳ Ｐゴシック" charset="0"/>
              </a:rPr>
              <a:t>hard to train </a:t>
            </a:r>
            <a:r>
              <a:rPr lang="en-US" altLang="ja-JP" sz="1100" dirty="0" smtClean="0">
                <a:ea typeface="ＭＳ Ｐゴシック" charset="0"/>
                <a:cs typeface="ＭＳ Ｐゴシック" charset="0"/>
              </a:rPr>
              <a:t>someone while working from </a:t>
            </a:r>
            <a:r>
              <a:rPr lang="en-US" altLang="ja-JP" sz="1100" dirty="0">
                <a:ea typeface="ＭＳ Ｐゴシック" charset="0"/>
                <a:cs typeface="ＭＳ Ｐゴシック" charset="0"/>
              </a:rPr>
              <a:t>home. Two mentioned that there should be a requirement to teach F2F </a:t>
            </a:r>
            <a:r>
              <a:rPr lang="en-US" altLang="ja-JP" sz="1100" dirty="0" smtClean="0">
                <a:ea typeface="ＭＳ Ｐゴシック" charset="0"/>
                <a:cs typeface="ＭＳ Ｐゴシック" charset="0"/>
              </a:rPr>
              <a:t>first and then transfer </a:t>
            </a:r>
            <a:r>
              <a:rPr lang="en-US" altLang="ja-JP" sz="1100" dirty="0">
                <a:ea typeface="ＭＳ Ｐゴシック" charset="0"/>
                <a:cs typeface="ＭＳ Ｐゴシック" charset="0"/>
              </a:rPr>
              <a:t>those skills to the online environment. (2:10) </a:t>
            </a:r>
            <a:endParaRPr lang="en-US" sz="1100" dirty="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7F0AA1DD-A062-844F-9CB3-71E18A002F4F}" type="slidenum">
              <a:rPr lang="en-US" sz="1200"/>
              <a:pPr/>
              <a:t>11</a:t>
            </a:fld>
            <a:endParaRPr lang="en-US" sz="1200" dirty="0"/>
          </a:p>
        </p:txBody>
      </p:sp>
      <p:sp>
        <p:nvSpPr>
          <p:cNvPr id="60419" name="Rectangle 1026"/>
          <p:cNvSpPr>
            <a:spLocks noGrp="1" noRot="1" noChangeAspect="1" noChangeArrowheads="1"/>
          </p:cNvSpPr>
          <p:nvPr>
            <p:ph type="sldImg"/>
          </p:nvPr>
        </p:nvSpPr>
        <p:spPr>
          <a:solidFill>
            <a:srgbClr val="FFFFFF"/>
          </a:solidFill>
          <a:ln/>
        </p:spPr>
      </p:sp>
      <p:sp>
        <p:nvSpPr>
          <p:cNvPr id="60420" name="Rectangle 1027"/>
          <p:cNvSpPr>
            <a:spLocks noGrp="1" noChangeArrowheads="1"/>
          </p:cNvSpPr>
          <p:nvPr>
            <p:ph type="body" idx="1"/>
          </p:nvPr>
        </p:nvSpPr>
        <p:spPr>
          <a:solidFill>
            <a:srgbClr val="FFFFFF"/>
          </a:solidFill>
          <a:ln>
            <a:solidFill>
              <a:srgbClr val="000000"/>
            </a:solidFill>
          </a:ln>
        </p:spPr>
        <p:txBody>
          <a:bodyPr/>
          <a:lstStyle/>
          <a:p>
            <a:r>
              <a:rPr lang="en-US" dirty="0">
                <a:ea typeface="ＭＳ Ｐゴシック" charset="0"/>
                <a:cs typeface="ＭＳ Ｐゴシック" charset="0"/>
              </a:rPr>
              <a:t>As you can see, this study has major implications for teacher education programs, and we certainly have our work cut out for us. First, as researchers in the field of educational technology in general, we understand that the adoption of innovation takes time. </a:t>
            </a:r>
            <a:endParaRPr lang="en-US" dirty="0" smtClean="0">
              <a:ea typeface="ＭＳ Ｐゴシック" charset="0"/>
              <a:cs typeface="ＭＳ Ｐゴシック" charset="0"/>
            </a:endParaRPr>
          </a:p>
          <a:p>
            <a:endParaRPr lang="en-US" dirty="0">
              <a:ea typeface="ＭＳ Ｐゴシック" charset="0"/>
              <a:cs typeface="ＭＳ Ｐゴシック" charset="0"/>
            </a:endParaRPr>
          </a:p>
          <a:p>
            <a:r>
              <a:rPr lang="en-US" dirty="0" smtClean="0">
                <a:ea typeface="ＭＳ Ｐゴシック" charset="0"/>
                <a:cs typeface="ＭＳ Ｐゴシック" charset="0"/>
              </a:rPr>
              <a:t>One of the issues is that</a:t>
            </a:r>
            <a:r>
              <a:rPr lang="en-US" dirty="0" smtClean="0">
                <a:ea typeface="ＭＳ Ｐゴシック" charset="0"/>
                <a:cs typeface="ＭＳ Ｐゴシック" charset="0"/>
              </a:rPr>
              <a:t> </a:t>
            </a:r>
            <a:r>
              <a:rPr lang="en-US" dirty="0">
                <a:ea typeface="ＭＳ Ｐゴシック" charset="0"/>
                <a:cs typeface="ＭＳ Ｐゴシック" charset="0"/>
              </a:rPr>
              <a:t>there </a:t>
            </a:r>
            <a:r>
              <a:rPr lang="en-US" dirty="0" smtClean="0">
                <a:ea typeface="ＭＳ Ｐゴシック" charset="0"/>
                <a:cs typeface="ＭＳ Ｐゴシック" charset="0"/>
              </a:rPr>
              <a:t>is a lack of </a:t>
            </a:r>
            <a:r>
              <a:rPr lang="en-US" dirty="0">
                <a:ea typeface="ＭＳ Ｐゴシック" charset="0"/>
                <a:cs typeface="ＭＳ Ｐゴシック" charset="0"/>
              </a:rPr>
              <a:t>consistency in the preparation of pre-service teachers to teach online. While some </a:t>
            </a:r>
            <a:r>
              <a:rPr lang="en-US" dirty="0" smtClean="0">
                <a:ea typeface="ＭＳ Ｐゴシック" charset="0"/>
                <a:cs typeface="ＭＳ Ｐゴシック" charset="0"/>
              </a:rPr>
              <a:t>teacher education programs </a:t>
            </a:r>
            <a:r>
              <a:rPr lang="en-US" dirty="0">
                <a:ea typeface="ＭＳ Ｐゴシック" charset="0"/>
                <a:cs typeface="ＭＳ Ｐゴシック" charset="0"/>
              </a:rPr>
              <a:t>talk about K-12 online learning in their educational technology courses, some </a:t>
            </a:r>
            <a:r>
              <a:rPr lang="en-US" dirty="0" smtClean="0">
                <a:ea typeface="ＭＳ Ｐゴシック" charset="0"/>
                <a:cs typeface="ＭＳ Ｐゴシック" charset="0"/>
              </a:rPr>
              <a:t>don’t</a:t>
            </a:r>
            <a:r>
              <a:rPr lang="en-US" altLang="ja-JP" dirty="0" smtClean="0">
                <a:ea typeface="ＭＳ Ｐゴシック" charset="0"/>
                <a:cs typeface="ＭＳ Ｐゴシック" charset="0"/>
              </a:rPr>
              <a:t> </a:t>
            </a:r>
            <a:r>
              <a:rPr lang="en-US" altLang="ja-JP" dirty="0">
                <a:ea typeface="ＭＳ Ｐゴシック" charset="0"/>
                <a:cs typeface="ＭＳ Ｐゴシック" charset="0"/>
              </a:rPr>
              <a:t>even know what it is. </a:t>
            </a:r>
            <a:r>
              <a:rPr lang="en-US" altLang="ja-JP" dirty="0">
                <a:ea typeface="ＭＳ Ｐゴシック" charset="0"/>
                <a:cs typeface="ＭＳ Ｐゴシック" charset="0"/>
              </a:rPr>
              <a:t>Even more disturbing are recent reform movements in teacher education where a number of states and some individual teacher education programs are doing away with technology integration courses which is sometimes where field experiences in K-12 online learning programs take place. </a:t>
            </a:r>
            <a:endParaRPr lang="en-US" altLang="ja-JP" dirty="0" smtClean="0">
              <a:ea typeface="ＭＳ Ｐゴシック" charset="0"/>
              <a:cs typeface="ＭＳ Ｐゴシック" charset="0"/>
            </a:endParaRPr>
          </a:p>
          <a:p>
            <a:endParaRPr lang="en-US" dirty="0">
              <a:ea typeface="ＭＳ Ｐゴシック" charset="0"/>
              <a:cs typeface="ＭＳ Ｐゴシック" charset="0"/>
            </a:endParaRPr>
          </a:p>
          <a:p>
            <a:r>
              <a:rPr lang="en-US" dirty="0" smtClean="0">
                <a:ea typeface="ＭＳ Ｐゴシック" charset="0"/>
                <a:cs typeface="ＭＳ Ｐゴシック" charset="0"/>
              </a:rPr>
              <a:t>Also </a:t>
            </a:r>
            <a:r>
              <a:rPr lang="en-US" dirty="0">
                <a:ea typeface="ＭＳ Ｐゴシック" charset="0"/>
                <a:cs typeface="ＭＳ Ｐゴシック" charset="0"/>
              </a:rPr>
              <a:t>we need to disseminate information about K-12 online </a:t>
            </a:r>
            <a:r>
              <a:rPr lang="en-US" dirty="0" smtClean="0">
                <a:ea typeface="ＭＳ Ｐゴシック" charset="0"/>
                <a:cs typeface="ＭＳ Ｐゴシック" charset="0"/>
              </a:rPr>
              <a:t>learning and provide </a:t>
            </a:r>
            <a:r>
              <a:rPr lang="en-US" dirty="0">
                <a:ea typeface="ＭＳ Ｐゴシック" charset="0"/>
                <a:cs typeface="ＭＳ Ｐゴシック" charset="0"/>
              </a:rPr>
              <a:t>varying models of virtual school field experiences </a:t>
            </a:r>
            <a:r>
              <a:rPr lang="en-US" dirty="0">
                <a:ea typeface="ＭＳ Ｐゴシック" charset="0"/>
                <a:cs typeface="ＭＳ Ｐゴシック" charset="0"/>
              </a:rPr>
              <a:t>to teacher education programs </a:t>
            </a:r>
            <a:r>
              <a:rPr lang="en-US" dirty="0" smtClean="0">
                <a:ea typeface="ＭＳ Ｐゴシック" charset="0"/>
                <a:cs typeface="ＭＳ Ｐゴシック" charset="0"/>
              </a:rPr>
              <a:t>specifically so </a:t>
            </a:r>
            <a:r>
              <a:rPr lang="en-US" dirty="0">
                <a:ea typeface="ＭＳ Ｐゴシック" charset="0"/>
                <a:cs typeface="ＭＳ Ｐゴシック" charset="0"/>
              </a:rPr>
              <a:t>that programs know how to plan for them</a:t>
            </a:r>
            <a:r>
              <a:rPr lang="en-US" dirty="0" smtClean="0">
                <a:ea typeface="ＭＳ Ｐゴシック" charset="0"/>
                <a:cs typeface="ＭＳ Ｐゴシック" charset="0"/>
              </a:rPr>
              <a:t>.</a:t>
            </a:r>
            <a:r>
              <a:rPr lang="en-US" altLang="ja-JP" dirty="0">
                <a:ea typeface="ＭＳ Ｐゴシック" charset="0"/>
                <a:cs typeface="ＭＳ Ｐゴシック" charset="0"/>
              </a:rPr>
              <a:t> </a:t>
            </a:r>
            <a:r>
              <a:rPr lang="en-US" altLang="ja-JP" dirty="0" smtClean="0">
                <a:ea typeface="ＭＳ Ｐゴシック" charset="0"/>
                <a:cs typeface="ＭＳ Ｐゴシック" charset="0"/>
              </a:rPr>
              <a:t>We </a:t>
            </a:r>
            <a:r>
              <a:rPr lang="en-US" altLang="ja-JP" dirty="0">
                <a:ea typeface="ＭＳ Ｐゴシック" charset="0"/>
                <a:cs typeface="ＭＳ Ｐゴシック" charset="0"/>
              </a:rPr>
              <a:t>have </a:t>
            </a:r>
            <a:r>
              <a:rPr lang="en-US" altLang="ja-JP" dirty="0" smtClean="0">
                <a:ea typeface="ＭＳ Ｐゴシック" charset="0"/>
                <a:cs typeface="ＭＳ Ｐゴシック" charset="0"/>
              </a:rPr>
              <a:t>to start helping </a:t>
            </a:r>
            <a:r>
              <a:rPr lang="en-US" altLang="ja-JP" dirty="0">
                <a:ea typeface="ＭＳ Ｐゴシック" charset="0"/>
                <a:cs typeface="ＭＳ Ｐゴシック" charset="0"/>
              </a:rPr>
              <a:t>programs make </a:t>
            </a:r>
            <a:r>
              <a:rPr lang="en-US" altLang="ja-JP" dirty="0" smtClean="0">
                <a:ea typeface="ＭＳ Ｐゴシック" charset="0"/>
                <a:cs typeface="ＭＳ Ｐゴシック" charset="0"/>
              </a:rPr>
              <a:t>these </a:t>
            </a:r>
            <a:r>
              <a:rPr lang="en-US" altLang="ja-JP" dirty="0">
                <a:ea typeface="ＭＳ Ｐゴシック" charset="0"/>
                <a:cs typeface="ＭＳ Ｐゴシック" charset="0"/>
              </a:rPr>
              <a:t>connections. </a:t>
            </a:r>
            <a:endParaRPr lang="en-US" dirty="0">
              <a:ea typeface="ＭＳ Ｐゴシック" charset="0"/>
              <a:cs typeface="ＭＳ Ｐゴシック" charset="0"/>
            </a:endParaRPr>
          </a:p>
          <a:p>
            <a:endParaRPr lang="en-US" dirty="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findings</a:t>
            </a:r>
            <a:r>
              <a:rPr lang="en-US" baseline="0" dirty="0" smtClean="0"/>
              <a:t> from study was the disconnection between teacher education programs and virtual schools. Even if one party is interested, they don’t necessarily know who to talk to or contact to begin putting virtual-based field experiences in place. Kathryn and I saw this as an opportunity to reach out to both communities and to enact change as a result of our research.</a:t>
            </a:r>
            <a:endParaRPr lang="en-US" dirty="0"/>
          </a:p>
        </p:txBody>
      </p:sp>
      <p:sp>
        <p:nvSpPr>
          <p:cNvPr id="4" name="Slide Number Placeholder 3"/>
          <p:cNvSpPr>
            <a:spLocks noGrp="1"/>
          </p:cNvSpPr>
          <p:nvPr>
            <p:ph type="sldNum" sz="quarter" idx="10"/>
          </p:nvPr>
        </p:nvSpPr>
        <p:spPr/>
        <p:txBody>
          <a:bodyPr/>
          <a:lstStyle/>
          <a:p>
            <a:fld id="{EFBBD3F7-705B-454E-9F7A-A022413E32A4}" type="slidenum">
              <a:rPr lang="en-US" smtClean="0"/>
              <a:t>12</a:t>
            </a:fld>
            <a:endParaRPr lang="en-US" dirty="0"/>
          </a:p>
        </p:txBody>
      </p:sp>
    </p:spTree>
    <p:extLst>
      <p:ext uri="{BB962C8B-B14F-4D97-AF65-F5344CB8AC3E}">
        <p14:creationId xmlns:p14="http://schemas.microsoft.com/office/powerpoint/2010/main" val="1109006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start the process, we went back to our survey results and looked at</a:t>
            </a:r>
            <a:r>
              <a:rPr lang="en-US" baseline="0" dirty="0" smtClean="0"/>
              <a:t> participants who had given us optional contact information. We then contacted these individuals from both teacher education programs as well as virtual schools asking if they would be willing to share their information with those who might be interested in partnering. Gathering this information, we created two spreadsheets—one with virtual school contacts and one with teacher education program contacts. Then we distributed the lists accordingly. </a:t>
            </a:r>
            <a:endParaRPr lang="en-US" dirty="0"/>
          </a:p>
        </p:txBody>
      </p:sp>
      <p:sp>
        <p:nvSpPr>
          <p:cNvPr id="4" name="Slide Number Placeholder 3"/>
          <p:cNvSpPr>
            <a:spLocks noGrp="1"/>
          </p:cNvSpPr>
          <p:nvPr>
            <p:ph type="sldNum" sz="quarter" idx="10"/>
          </p:nvPr>
        </p:nvSpPr>
        <p:spPr/>
        <p:txBody>
          <a:bodyPr/>
          <a:lstStyle/>
          <a:p>
            <a:fld id="{EFBBD3F7-705B-454E-9F7A-A022413E32A4}" type="slidenum">
              <a:rPr lang="en-US" smtClean="0"/>
              <a:t>13</a:t>
            </a:fld>
            <a:endParaRPr lang="en-US" dirty="0"/>
          </a:p>
        </p:txBody>
      </p:sp>
    </p:spTree>
    <p:extLst>
      <p:ext uri="{BB962C8B-B14F-4D97-AF65-F5344CB8AC3E}">
        <p14:creationId xmlns:p14="http://schemas.microsoft.com/office/powerpoint/2010/main" val="2653238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result, a</a:t>
            </a:r>
            <a:r>
              <a:rPr lang="en-US" baseline="0" dirty="0" smtClean="0"/>
              <a:t> partnership between GOAL Academy and </a:t>
            </a:r>
            <a:r>
              <a:rPr lang="en-US" baseline="0" dirty="0" err="1" smtClean="0"/>
              <a:t>UCBoulder</a:t>
            </a:r>
            <a:r>
              <a:rPr lang="en-US" baseline="0" dirty="0" smtClean="0"/>
              <a:t> has started, along with one between Mt. Vernon Nazarene University and TRECA Digital Academy. Although these are just a couple, many programs have indicated that they are working toward this, and planning to partner in the future. Our hope is that this process is made easier by the contacts we have identified.</a:t>
            </a:r>
            <a:endParaRPr lang="en-US" dirty="0"/>
          </a:p>
        </p:txBody>
      </p:sp>
      <p:sp>
        <p:nvSpPr>
          <p:cNvPr id="4" name="Slide Number Placeholder 3"/>
          <p:cNvSpPr>
            <a:spLocks noGrp="1"/>
          </p:cNvSpPr>
          <p:nvPr>
            <p:ph type="sldNum" sz="quarter" idx="10"/>
          </p:nvPr>
        </p:nvSpPr>
        <p:spPr/>
        <p:txBody>
          <a:bodyPr/>
          <a:lstStyle/>
          <a:p>
            <a:fld id="{EFBBD3F7-705B-454E-9F7A-A022413E32A4}" type="slidenum">
              <a:rPr lang="en-US" smtClean="0"/>
              <a:t>14</a:t>
            </a:fld>
            <a:endParaRPr lang="en-US" dirty="0"/>
          </a:p>
        </p:txBody>
      </p:sp>
    </p:spTree>
    <p:extLst>
      <p:ext uri="{BB962C8B-B14F-4D97-AF65-F5344CB8AC3E}">
        <p14:creationId xmlns:p14="http://schemas.microsoft.com/office/powerpoint/2010/main" val="8738490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ln/>
        </p:spPr>
      </p:sp>
      <p:sp>
        <p:nvSpPr>
          <p:cNvPr id="26627" name="Notes Placeholder 2"/>
          <p:cNvSpPr>
            <a:spLocks noGrp="1"/>
          </p:cNvSpPr>
          <p:nvPr>
            <p:ph type="body" idx="1"/>
          </p:nvPr>
        </p:nvSpPr>
        <p:spPr>
          <a:noFill/>
          <a:ln/>
        </p:spPr>
        <p:txBody>
          <a:bodyPr/>
          <a:lstStyle/>
          <a:p>
            <a:pPr eaLnBrk="1" hangingPunct="1"/>
            <a:r>
              <a:rPr lang="en-US" dirty="0" smtClean="0"/>
              <a:t>This brings up some keys to successful</a:t>
            </a:r>
            <a:r>
              <a:rPr lang="en-US" baseline="0" dirty="0" smtClean="0"/>
              <a:t> partnership, which are critical for success in collaborations of this type:</a:t>
            </a:r>
          </a:p>
          <a:p>
            <a:pPr eaLnBrk="1" hangingPunct="1"/>
            <a:r>
              <a:rPr lang="en-US" dirty="0" smtClean="0"/>
              <a:t>Know </a:t>
            </a:r>
            <a:r>
              <a:rPr lang="en-US" dirty="0" smtClean="0"/>
              <a:t>&amp; respect the culture of your partner</a:t>
            </a:r>
          </a:p>
          <a:p>
            <a:pPr eaLnBrk="1" hangingPunct="1"/>
            <a:r>
              <a:rPr lang="en-US" dirty="0" smtClean="0"/>
              <a:t>Acculturate new participants </a:t>
            </a:r>
          </a:p>
          <a:p>
            <a:pPr eaLnBrk="1" hangingPunct="1"/>
            <a:r>
              <a:rPr lang="en-US" dirty="0" smtClean="0"/>
              <a:t>Partnership IS the </a:t>
            </a:r>
            <a:r>
              <a:rPr lang="en-US" dirty="0" smtClean="0"/>
              <a:t>national </a:t>
            </a:r>
            <a:r>
              <a:rPr lang="en-US" dirty="0" smtClean="0"/>
              <a:t>reform agenda</a:t>
            </a:r>
          </a:p>
          <a:p>
            <a:pPr eaLnBrk="1" hangingPunct="1"/>
            <a:r>
              <a:rPr lang="en-US" dirty="0" smtClean="0"/>
              <a:t>Explicit </a:t>
            </a:r>
            <a:r>
              <a:rPr lang="en-US" dirty="0" smtClean="0"/>
              <a:t>contract</a:t>
            </a:r>
          </a:p>
          <a:p>
            <a:pPr eaLnBrk="1" hangingPunct="1"/>
            <a:r>
              <a:rPr lang="en-US" dirty="0" smtClean="0"/>
              <a:t>Research</a:t>
            </a:r>
            <a:r>
              <a:rPr lang="en-US" baseline="0" dirty="0" smtClean="0"/>
              <a:t> process and outcomes and share these results with the community to benefit the field.</a:t>
            </a:r>
            <a:endParaRPr lang="en-US" dirty="0" smtClean="0"/>
          </a:p>
        </p:txBody>
      </p:sp>
      <p:sp>
        <p:nvSpPr>
          <p:cNvPr id="26628" name="Slide Number Placeholder 3"/>
          <p:cNvSpPr>
            <a:spLocks noGrp="1"/>
          </p:cNvSpPr>
          <p:nvPr>
            <p:ph type="sldNum" sz="quarter" idx="5"/>
          </p:nvPr>
        </p:nvSpPr>
        <p:spPr>
          <a:noFill/>
        </p:spPr>
        <p:txBody>
          <a:bodyPr/>
          <a:lstStyle/>
          <a:p>
            <a:fld id="{FE619419-70F2-7942-8646-FACE51C6DF90}" type="slidenum">
              <a:rPr lang="ru-RU" smtClean="0"/>
              <a:pPr/>
              <a:t>15</a:t>
            </a:fld>
            <a:endParaRPr lang="ru-RU"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05DD0F4B-CD9B-3341-9A1E-B6D46DEAE18B}" type="slidenum">
              <a:rPr lang="en-US" sz="1200"/>
              <a:pPr/>
              <a:t>16</a:t>
            </a:fld>
            <a:endParaRPr lang="en-US" sz="1200" dirty="0"/>
          </a:p>
        </p:txBody>
      </p:sp>
      <p:sp>
        <p:nvSpPr>
          <p:cNvPr id="62467" name="Rectangle 2"/>
          <p:cNvSpPr>
            <a:spLocks noGrp="1" noRot="1" noChangeAspect="1" noChangeArrowheads="1"/>
          </p:cNvSpPr>
          <p:nvPr>
            <p:ph type="sldImg"/>
          </p:nvPr>
        </p:nvSpPr>
        <p:spPr>
          <a:solidFill>
            <a:srgbClr val="FFFFFF"/>
          </a:solidFill>
          <a:ln/>
        </p:spPr>
      </p:sp>
      <p:sp>
        <p:nvSpPr>
          <p:cNvPr id="6246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E0DA6E5-5EBD-094B-8592-9065F68D397C}" type="slidenum">
              <a:rPr lang="en-US" sz="1200">
                <a:latin typeface="Calibri"/>
              </a:rPr>
              <a:pPr/>
              <a:t>2</a:t>
            </a:fld>
            <a:endParaRPr lang="en-US" sz="1200" dirty="0">
              <a:latin typeface="Calibri"/>
            </a:endParaRPr>
          </a:p>
        </p:txBody>
      </p:sp>
      <p:sp>
        <p:nvSpPr>
          <p:cNvPr id="29699" name="Rectangle 2"/>
          <p:cNvSpPr>
            <a:spLocks noGrp="1" noRot="1" noChangeAspect="1" noChangeArrowheads="1"/>
          </p:cNvSpPr>
          <p:nvPr>
            <p:ph type="sldImg"/>
          </p:nvPr>
        </p:nvSpPr>
        <p:spPr>
          <a:solidFill>
            <a:srgbClr val="FFFFFF"/>
          </a:solidFill>
          <a:ln/>
        </p:spPr>
      </p:sp>
      <p:sp>
        <p:nvSpPr>
          <p:cNvPr id="29700" name="Rectangle 3"/>
          <p:cNvSpPr>
            <a:spLocks noGrp="1" noChangeArrowheads="1"/>
          </p:cNvSpPr>
          <p:nvPr>
            <p:ph type="body" idx="1"/>
          </p:nvPr>
        </p:nvSpPr>
        <p:spPr>
          <a:solidFill>
            <a:srgbClr val="FFFFFF"/>
          </a:solidFill>
          <a:ln>
            <a:solidFill>
              <a:srgbClr val="000000"/>
            </a:solidFill>
          </a:ln>
        </p:spPr>
        <p:txBody>
          <a:bodyPr/>
          <a:lstStyle/>
          <a:p>
            <a:r>
              <a:rPr lang="en-US" sz="1000" smtClean="0">
                <a:latin typeface="Times New Roman"/>
                <a:ea typeface="ＭＳ Ｐゴシック" charset="0"/>
                <a:cs typeface="Times New Roman"/>
              </a:rPr>
              <a:t>Work on</a:t>
            </a:r>
            <a:r>
              <a:rPr lang="en-US" sz="1000" smtClean="0">
                <a:latin typeface="Times New Roman"/>
                <a:ea typeface="ＭＳ Ｐゴシック" charset="0"/>
                <a:cs typeface="Times New Roman"/>
              </a:rPr>
              <a:t> preparing teachers for online environments largely began with a FIPSE grant awarded to Iowa State. This grant, called TEGIVS, </a:t>
            </a:r>
            <a:r>
              <a:rPr lang="en-US" sz="1000" smtClean="0">
                <a:latin typeface="Times New Roman"/>
                <a:ea typeface="ＭＳ Ｐゴシック" charset="0"/>
                <a:cs typeface="Times New Roman"/>
              </a:rPr>
              <a:t>Teacher Education Goes Into Virtual Schooling, worked to provide practical experiences in a virtual school for first and second year pre-service teachers</a:t>
            </a:r>
            <a:r>
              <a:rPr lang="en-US" sz="1000" smtClean="0">
                <a:latin typeface="Times New Roman"/>
                <a:ea typeface="ＭＳ Ｐゴシック" charset="0"/>
                <a:cs typeface="Times New Roman"/>
              </a:rPr>
              <a:t>. </a:t>
            </a:r>
            <a:r>
              <a:rPr lang="en-US" sz="1000" smtClean="0">
                <a:latin typeface="Times New Roman"/>
                <a:ea typeface="ＭＳ Ｐゴシック" charset="0"/>
                <a:cs typeface="Times New Roman"/>
              </a:rPr>
              <a:t>The model at ISU consisted of 2 pre-service teachers who were paired with an online teacher at Iowa Learning Online. During their field experience, the pre-service teachers took a 1-credit course for their involvement. This course consisted of 15 hours of guided observation and hands-on experience with K-12 students, teachers and facilitators. For the TEGIVS researchers, one of their major findings was that their pre-service teachers formed new personal theories and disregarded their misconceptions regarding teaching and learning in K-12 virtual schools. </a:t>
            </a:r>
          </a:p>
          <a:p>
            <a:endParaRPr lang="en-US" sz="1000" smtClean="0">
              <a:latin typeface="Times New Roman"/>
              <a:ea typeface="ＭＳ Ｐゴシック" charset="0"/>
              <a:cs typeface="Times New Roman"/>
            </a:endParaRPr>
          </a:p>
          <a:p>
            <a:r>
              <a:rPr lang="en-US" sz="1000" smtClean="0">
                <a:latin typeface="Times New Roman"/>
                <a:ea typeface="ＭＳ Ｐゴシック" charset="0"/>
                <a:cs typeface="Times New Roman"/>
              </a:rPr>
              <a:t>In addition to TEGIVS, the Going Virtual Series sponsored by Boise State University and iNACOL currently have initiatives to help all teachers see the merits of professional development in virtual and blended learning environments. </a:t>
            </a:r>
          </a:p>
          <a:p>
            <a:endParaRPr lang="en-US" sz="1000" smtClean="0">
              <a:latin typeface="Times New Roman"/>
              <a:ea typeface="ＭＳ Ｐゴシック" charset="0"/>
              <a:cs typeface="Times New Roman"/>
            </a:endParaRPr>
          </a:p>
          <a:p>
            <a:r>
              <a:rPr lang="en-US" sz="1000" smtClean="0">
                <a:latin typeface="Times New Roman"/>
                <a:ea typeface="ＭＳ Ｐゴシック" charset="0"/>
                <a:cs typeface="Times New Roman"/>
              </a:rPr>
              <a:t>In 2008, as part of my dissertation, I looked</a:t>
            </a:r>
            <a:r>
              <a:rPr lang="en-US" sz="1000" baseline="0" smtClean="0">
                <a:latin typeface="Times New Roman"/>
                <a:ea typeface="ＭＳ Ｐゴシック" charset="0"/>
                <a:cs typeface="Times New Roman"/>
              </a:rPr>
              <a:t> at K-12 online teachers as a population and found that of approximately 600 online teachers, they reported being “somewhat prepared” with respect to pedagogy, content, and pedagogical content, but not very prepared when it came to issues of technology and technological pedagogical content knowledge.</a:t>
            </a:r>
            <a:endParaRPr lang="en-US" sz="1000" smtClean="0">
              <a:latin typeface="Times New Roman"/>
              <a:ea typeface="ＭＳ Ｐゴシック" charset="0"/>
              <a:cs typeface="Times New Roman"/>
            </a:endParaRPr>
          </a:p>
          <a:p>
            <a:endParaRPr lang="en-US" sz="1000" smtClean="0">
              <a:latin typeface="Times New Roman"/>
              <a:ea typeface="ＭＳ Ｐゴシック" charset="0"/>
              <a:cs typeface="Times New Roman"/>
            </a:endParaRPr>
          </a:p>
          <a:p>
            <a:r>
              <a:rPr lang="en-US" sz="1000" smtClean="0">
                <a:latin typeface="Times New Roman"/>
                <a:ea typeface="ＭＳ Ｐゴシック" charset="0"/>
                <a:cs typeface="Times New Roman"/>
              </a:rPr>
              <a:t>In 2009, </a:t>
            </a:r>
            <a:r>
              <a:rPr lang="en-US" sz="1000" smtClean="0">
                <a:latin typeface="Times New Roman"/>
                <a:ea typeface="ＭＳ Ｐゴシック" charset="0"/>
                <a:cs typeface="Times New Roman"/>
              </a:rPr>
              <a:t>Florida Virtual</a:t>
            </a:r>
            <a:r>
              <a:rPr lang="en-US" sz="1000" smtClean="0">
                <a:latin typeface="Times New Roman"/>
                <a:ea typeface="ＭＳ Ｐゴシック" charset="0"/>
                <a:cs typeface="Times New Roman"/>
              </a:rPr>
              <a:t> partnered with a number of the state universities in Florida to offer virtual school field experiences</a:t>
            </a:r>
            <a:r>
              <a:rPr lang="en-US" sz="1000" smtClean="0">
                <a:latin typeface="Times New Roman"/>
                <a:ea typeface="ＭＳ Ｐゴシック" charset="0"/>
                <a:cs typeface="Times New Roman"/>
              </a:rPr>
              <a:t>. This</a:t>
            </a:r>
            <a:r>
              <a:rPr lang="en-US" sz="1000" smtClean="0">
                <a:latin typeface="Times New Roman"/>
                <a:ea typeface="ＭＳ Ｐゴシック" charset="0"/>
                <a:cs typeface="Times New Roman"/>
              </a:rPr>
              <a:t> was the basis for Kathryn’s dissertation.</a:t>
            </a:r>
            <a:r>
              <a:rPr lang="en-US" altLang="ja-JP" sz="1000" smtClean="0">
                <a:latin typeface="Times New Roman"/>
                <a:ea typeface="ＭＳ Ｐゴシック" charset="0"/>
                <a:cs typeface="Times New Roman"/>
              </a:rPr>
              <a:t> She examined three pre-service teachers in the University of Florida experience, each matched with an online instructor for a four week long field experience. The pre-service teachers were enrolled in the 5</a:t>
            </a:r>
            <a:r>
              <a:rPr lang="en-US" altLang="ja-JP" sz="1000" baseline="30000" smtClean="0">
                <a:latin typeface="Times New Roman"/>
                <a:ea typeface="ＭＳ Ｐゴシック" charset="0"/>
                <a:cs typeface="Times New Roman"/>
              </a:rPr>
              <a:t>th</a:t>
            </a:r>
            <a:r>
              <a:rPr lang="en-US" altLang="ja-JP" sz="1000" smtClean="0">
                <a:latin typeface="Times New Roman"/>
                <a:ea typeface="ＭＳ Ｐゴシック" charset="0"/>
                <a:cs typeface="Times New Roman"/>
              </a:rPr>
              <a:t> year of their teacher education program, interested in becoming online, hybrid, and/or blended </a:t>
            </a:r>
            <a:r>
              <a:rPr lang="en-US" altLang="ja-JP" sz="1000" smtClean="0">
                <a:latin typeface="Times New Roman"/>
                <a:ea typeface="ＭＳ Ｐゴシック" charset="0"/>
                <a:cs typeface="Times New Roman"/>
              </a:rPr>
              <a:t>teachers.</a:t>
            </a:r>
            <a:endParaRPr lang="en-US" sz="1000" dirty="0">
              <a:latin typeface="Times New Roman"/>
              <a:ea typeface="ＭＳ Ｐゴシック" charset="0"/>
              <a:cs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7E99F96B-AFDF-B34C-AA7B-99E097E6CD5C}" type="slidenum">
              <a:rPr lang="en-US" sz="1200">
                <a:latin typeface="Calibri"/>
              </a:rPr>
              <a:pPr/>
              <a:t>3</a:t>
            </a:fld>
            <a:endParaRPr lang="en-US" sz="1200" dirty="0">
              <a:latin typeface="Calibri"/>
            </a:endParaRPr>
          </a:p>
        </p:txBody>
      </p:sp>
      <p:sp>
        <p:nvSpPr>
          <p:cNvPr id="31747" name="Rectangle 2"/>
          <p:cNvSpPr>
            <a:spLocks noGrp="1" noRot="1" noChangeAspect="1" noChangeArrowheads="1"/>
          </p:cNvSpPr>
          <p:nvPr>
            <p:ph type="sldImg"/>
          </p:nvPr>
        </p:nvSpPr>
        <p:spPr>
          <a:solidFill>
            <a:srgbClr val="FFFFFF"/>
          </a:solidFill>
          <a:ln/>
        </p:spPr>
      </p:sp>
      <p:sp>
        <p:nvSpPr>
          <p:cNvPr id="31748" name="Rectangle 3"/>
          <p:cNvSpPr>
            <a:spLocks noGrp="1" noChangeArrowheads="1"/>
          </p:cNvSpPr>
          <p:nvPr>
            <p:ph type="body" idx="1"/>
          </p:nvPr>
        </p:nvSpPr>
        <p:spPr>
          <a:solidFill>
            <a:srgbClr val="FFFFFF"/>
          </a:solidFill>
          <a:ln>
            <a:solidFill>
              <a:srgbClr val="000000"/>
            </a:solidFill>
          </a:ln>
        </p:spPr>
        <p:txBody>
          <a:bodyPr/>
          <a:lstStyle/>
          <a:p>
            <a:pPr marL="0" lvl="4" eaLnBrk="1" hangingPunct="1"/>
            <a:r>
              <a:rPr lang="en-US" smtClean="0">
                <a:ea typeface="ＭＳ Ｐゴシック" charset="0"/>
              </a:rPr>
              <a:t>Kathryn and I </a:t>
            </a:r>
            <a:r>
              <a:rPr lang="en-US" smtClean="0">
                <a:ea typeface="ＭＳ Ｐゴシック" charset="0"/>
              </a:rPr>
              <a:t>wanted to know what other models existed</a:t>
            </a:r>
            <a:r>
              <a:rPr lang="en-US" smtClean="0">
                <a:ea typeface="ＭＳ Ｐゴシック" charset="0"/>
              </a:rPr>
              <a:t> and partnerships existed to provide preservice teachers with virtual school field experience opportunities</a:t>
            </a:r>
            <a:r>
              <a:rPr lang="en-US" smtClean="0">
                <a:ea typeface="ＭＳ Ｐゴシック" charset="0"/>
              </a:rPr>
              <a:t>. The research question for this study was </a:t>
            </a:r>
            <a:r>
              <a:rPr lang="ja-JP" altLang="en-US" smtClean="0">
                <a:ea typeface="ＭＳ Ｐゴシック" charset="0"/>
              </a:rPr>
              <a:t>“</a:t>
            </a:r>
            <a:r>
              <a:rPr lang="en-US" altLang="ja-JP" smtClean="0">
                <a:ea typeface="ＭＳ Ｐゴシック" charset="0"/>
              </a:rPr>
              <a:t>What models of field experiences exist to help prepare pre-service teachers for K-12 online learning environments? (:20)</a:t>
            </a:r>
            <a:endParaRPr lang="en-US" dirty="0">
              <a:ea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B3154342-6125-4E47-84C8-5479D765D33C}" type="slidenum">
              <a:rPr lang="en-US" sz="1200">
                <a:latin typeface="Calibri"/>
              </a:rPr>
              <a:pPr/>
              <a:t>4</a:t>
            </a:fld>
            <a:endParaRPr lang="en-US" sz="1200" dirty="0">
              <a:latin typeface="Calibri"/>
            </a:endParaRPr>
          </a:p>
        </p:txBody>
      </p:sp>
      <p:sp>
        <p:nvSpPr>
          <p:cNvPr id="33795" name="Rectangle 2"/>
          <p:cNvSpPr>
            <a:spLocks noGrp="1" noRot="1" noChangeAspect="1" noChangeArrowheads="1"/>
          </p:cNvSpPr>
          <p:nvPr>
            <p:ph type="sldImg"/>
          </p:nvPr>
        </p:nvSpPr>
        <p:spPr>
          <a:solidFill>
            <a:srgbClr val="FFFFFF"/>
          </a:solidFill>
          <a:ln/>
        </p:spPr>
      </p:sp>
      <p:sp>
        <p:nvSpPr>
          <p:cNvPr id="33796" name="Rectangle 3"/>
          <p:cNvSpPr>
            <a:spLocks noGrp="1" noChangeArrowheads="1"/>
          </p:cNvSpPr>
          <p:nvPr>
            <p:ph type="body" idx="1"/>
          </p:nvPr>
        </p:nvSpPr>
        <p:spPr>
          <a:solidFill>
            <a:srgbClr val="FFFFFF"/>
          </a:solidFill>
          <a:ln>
            <a:solidFill>
              <a:srgbClr val="000000"/>
            </a:solidFill>
          </a:ln>
        </p:spPr>
        <p:txBody>
          <a:bodyPr>
            <a:normAutofit/>
          </a:bodyPr>
          <a:lstStyle/>
          <a:p>
            <a:r>
              <a:rPr lang="en-US" sz="1000" smtClean="0">
                <a:ea typeface="ＭＳ Ｐゴシック" charset="0"/>
                <a:cs typeface="Times New Roman"/>
              </a:rPr>
              <a:t>We used Dillman’s Tailored Method </a:t>
            </a:r>
            <a:r>
              <a:rPr lang="en-US" sz="1000" smtClean="0">
                <a:ea typeface="ＭＳ Ｐゴシック" charset="0"/>
                <a:cs typeface="Times New Roman"/>
              </a:rPr>
              <a:t>Design as our </a:t>
            </a:r>
            <a:r>
              <a:rPr lang="en-US" sz="1000" smtClean="0">
                <a:ea typeface="ＭＳ Ｐゴシック" charset="0"/>
                <a:cs typeface="Times New Roman"/>
              </a:rPr>
              <a:t>survey methodology to conduct this study. We created two surveys instruments. The first survey was geared towards teacher education programs, specifically to the field experience office representatives, and the other was geared toward virtual schools. To establish a level of </a:t>
            </a:r>
            <a:r>
              <a:rPr lang="en-US" sz="1000" smtClean="0">
                <a:ea typeface="ＭＳ Ｐゴシック" charset="0"/>
                <a:cs typeface="Times New Roman"/>
              </a:rPr>
              <a:t>content validity, w</a:t>
            </a:r>
            <a:r>
              <a:rPr lang="en-US" sz="1000" smtClean="0">
                <a:ea typeface="ＭＳ Ｐゴシック" charset="0"/>
                <a:cs typeface="Times New Roman"/>
              </a:rPr>
              <a:t>e had three expert reviewers provide feedback, and based on their suggestions, modified the surveys accordingly. Today we are just going focus on the results from the virtual school survey.</a:t>
            </a:r>
          </a:p>
          <a:p>
            <a:endParaRPr lang="en-US" sz="1000" smtClean="0">
              <a:ea typeface="ＭＳ Ｐゴシック" charset="0"/>
              <a:cs typeface="Times New Roman"/>
            </a:endParaRPr>
          </a:p>
          <a:p>
            <a:r>
              <a:rPr lang="en-US" sz="1000" smtClean="0">
                <a:ea typeface="ＭＳ Ｐゴシック" charset="0"/>
                <a:cs typeface="Times New Roman"/>
              </a:rPr>
              <a:t>For the survey targeting K-12 online learning programs, we asked the vice president of iNACOL to send the link to the entire iNACOL membership . We also posted the K-12 online learning program survey on Virtual School Meanderings, a blog maintained by Michael Barbour of Wayne State University and on the iNACOL forums. The surveys included both closed- and open-ended items regarding a variety of areas including how placements are determined, how supervision is handled, the amount of time the pre-service teachers are required to spend in the online environment, the types of daily and intermittent tasks the pre-service teachers are required to do as part of their teaching (i.e. discussion facilitation, grading, creating new content, communicating with students, holding webinars or other synchronous learning events, etc.).</a:t>
            </a:r>
          </a:p>
          <a:p>
            <a:endParaRPr lang="en-US" sz="1000" smtClean="0">
              <a:ea typeface="ＭＳ Ｐゴシック" charset="0"/>
              <a:cs typeface="Times New Roman"/>
            </a:endParaRPr>
          </a:p>
          <a:p>
            <a:r>
              <a:rPr lang="en-US" sz="1000" smtClean="0">
                <a:ea typeface="ＭＳ Ｐゴシック" charset="0"/>
                <a:cs typeface="Times New Roman"/>
              </a:rPr>
              <a:t>S</a:t>
            </a:r>
            <a:r>
              <a:rPr lang="en-US" sz="1000" smtClean="0">
                <a:ea typeface="ＭＳ Ｐゴシック" charset="0"/>
                <a:cs typeface="Times New Roman"/>
              </a:rPr>
              <a:t>urvey methods resources that we used are listed here if you</a:t>
            </a:r>
            <a:r>
              <a:rPr lang="ja-JP" altLang="en-US" sz="1000" smtClean="0">
                <a:ea typeface="ＭＳ Ｐゴシック" charset="0"/>
                <a:cs typeface="Times New Roman"/>
              </a:rPr>
              <a:t>’</a:t>
            </a:r>
            <a:r>
              <a:rPr lang="en-US" altLang="ja-JP" sz="1000" smtClean="0">
                <a:ea typeface="ＭＳ Ｐゴシック" charset="0"/>
                <a:cs typeface="Times New Roman"/>
              </a:rPr>
              <a:t>d like to refer to those. (3:00)</a:t>
            </a:r>
            <a:endParaRPr lang="en-US" sz="1000" dirty="0">
              <a:ea typeface="ＭＳ Ｐゴシック" charset="0"/>
              <a:cs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5254EF65-A067-F44D-9F7E-DC541A7BBD81}" type="slidenum">
              <a:rPr lang="en-US" sz="1200">
                <a:latin typeface="Calibri"/>
              </a:rPr>
              <a:pPr/>
              <a:t>5</a:t>
            </a:fld>
            <a:endParaRPr lang="en-US" sz="1200" dirty="0">
              <a:latin typeface="Calibri"/>
            </a:endParaRPr>
          </a:p>
        </p:txBody>
      </p:sp>
      <p:sp>
        <p:nvSpPr>
          <p:cNvPr id="35843" name="Rectangle 1026"/>
          <p:cNvSpPr>
            <a:spLocks noGrp="1" noRot="1" noChangeAspect="1" noChangeArrowheads="1"/>
          </p:cNvSpPr>
          <p:nvPr>
            <p:ph type="sldImg"/>
          </p:nvPr>
        </p:nvSpPr>
        <p:spPr>
          <a:solidFill>
            <a:srgbClr val="FFFFFF"/>
          </a:solidFill>
          <a:ln/>
        </p:spPr>
      </p:sp>
      <p:sp>
        <p:nvSpPr>
          <p:cNvPr id="35844" name="Rectangle 1027"/>
          <p:cNvSpPr>
            <a:spLocks noGrp="1" noChangeArrowheads="1"/>
          </p:cNvSpPr>
          <p:nvPr>
            <p:ph type="body" idx="1"/>
          </p:nvPr>
        </p:nvSpPr>
        <p:spPr>
          <a:xfrm>
            <a:off x="694266" y="4356099"/>
            <a:ext cx="5486400" cy="4114800"/>
          </a:xfrm>
          <a:solidFill>
            <a:srgbClr val="FFFFFF"/>
          </a:solidFill>
          <a:ln>
            <a:solidFill>
              <a:srgbClr val="000000"/>
            </a:solidFill>
          </a:ln>
        </p:spPr>
        <p:txBody>
          <a:bodyPr/>
          <a:lstStyle/>
          <a:p>
            <a:r>
              <a:rPr lang="en-US" dirty="0" smtClean="0">
                <a:ea typeface="ＭＳ Ｐゴシック" charset="0"/>
                <a:cs typeface="ＭＳ Ｐゴシック" charset="0"/>
              </a:rPr>
              <a:t>A total of </a:t>
            </a:r>
            <a:r>
              <a:rPr lang="en-US" dirty="0" smtClean="0">
                <a:ea typeface="ＭＳ Ｐゴシック" charset="0"/>
                <a:cs typeface="ＭＳ Ｐゴシック" charset="0"/>
              </a:rPr>
              <a:t>242 responses were collected. All states except for South Dakota were represented in the data.  The majority of respondents were either administrators (24.7%) or teachers (72.6%). While respondents represented all levels of K-12 education, the majority (84.2%) served a 9</a:t>
            </a:r>
            <a:r>
              <a:rPr lang="en-US" baseline="30000" dirty="0" smtClean="0">
                <a:ea typeface="ＭＳ Ｐゴシック" charset="0"/>
                <a:cs typeface="ＭＳ Ｐゴシック" charset="0"/>
              </a:rPr>
              <a:t>th</a:t>
            </a:r>
            <a:r>
              <a:rPr lang="en-US" dirty="0" smtClean="0">
                <a:ea typeface="ＭＳ Ｐゴシック" charset="0"/>
                <a:cs typeface="ＭＳ Ｐゴシック" charset="0"/>
              </a:rPr>
              <a:t> through 12</a:t>
            </a:r>
            <a:r>
              <a:rPr lang="en-US" baseline="30000" dirty="0" smtClean="0">
                <a:ea typeface="ＭＳ Ｐゴシック" charset="0"/>
                <a:cs typeface="ＭＳ Ｐゴシック" charset="0"/>
              </a:rPr>
              <a:t>th</a:t>
            </a:r>
            <a:r>
              <a:rPr lang="en-US" dirty="0" smtClean="0">
                <a:ea typeface="ＭＳ Ｐゴシック" charset="0"/>
                <a:cs typeface="ＭＳ Ｐゴシック" charset="0"/>
              </a:rPr>
              <a:t> grade population. These schools were either state-level virtual schools (34.1%), cyber charters (31%) or district-level virtual schools (27.6%). Most offered courses in an 80-100% online format (81.2%)</a:t>
            </a:r>
            <a:r>
              <a:rPr lang="en-US" dirty="0" smtClean="0">
                <a:ea typeface="ＭＳ Ｐゴシック" charset="0"/>
                <a:cs typeface="ＭＳ Ｐゴシック" charset="0"/>
              </a:rPr>
              <a:t>.</a:t>
            </a:r>
          </a:p>
          <a:p>
            <a:endParaRPr lang="en-US" dirty="0" smtClean="0">
              <a:ea typeface="ＭＳ Ｐゴシック" charset="0"/>
              <a:cs typeface="ＭＳ Ｐゴシック" charset="0"/>
            </a:endParaRPr>
          </a:p>
          <a:p>
            <a:r>
              <a:rPr lang="en-US" dirty="0" smtClean="0">
                <a:ea typeface="ＭＳ Ｐゴシック" charset="0"/>
                <a:cs typeface="ＭＳ Ｐゴシック" charset="0"/>
              </a:rPr>
              <a:t>While the majority of virtual schools (143, 64%) did not offer any kind of field experience placement for pre-service teachers, 88 (36%) reported that they have a field experience component as part of their program...However, a significant percentage of respondents (28%) represented a single state-led virtual school located in the southeastern United States. As such, the results of this study are not meant to be representative of all online programs, but rather, descriptive of types of field experience partnerships that are currently underway. (1:20) </a:t>
            </a:r>
            <a:endParaRPr lang="en-US" dirty="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7B0D1B29-6F3D-674B-BB3D-902799F64570}" type="slidenum">
              <a:rPr lang="en-US" sz="1200">
                <a:latin typeface="Calibri"/>
              </a:rPr>
              <a:pPr/>
              <a:t>6</a:t>
            </a:fld>
            <a:endParaRPr lang="en-US" sz="1200" dirty="0">
              <a:latin typeface="Calibri"/>
            </a:endParaRPr>
          </a:p>
        </p:txBody>
      </p:sp>
      <p:sp>
        <p:nvSpPr>
          <p:cNvPr id="37891" name="Rectangle 1026"/>
          <p:cNvSpPr>
            <a:spLocks noGrp="1" noRot="1" noChangeAspect="1" noChangeArrowheads="1"/>
          </p:cNvSpPr>
          <p:nvPr>
            <p:ph type="sldImg"/>
          </p:nvPr>
        </p:nvSpPr>
        <p:spPr>
          <a:solidFill>
            <a:srgbClr val="FFFFFF"/>
          </a:solidFill>
          <a:ln/>
        </p:spPr>
      </p:sp>
      <p:sp>
        <p:nvSpPr>
          <p:cNvPr id="37892" name="Rectangle 1027"/>
          <p:cNvSpPr>
            <a:spLocks noGrp="1" noChangeArrowheads="1"/>
          </p:cNvSpPr>
          <p:nvPr>
            <p:ph type="body" idx="1"/>
          </p:nvPr>
        </p:nvSpPr>
        <p:spPr>
          <a:solidFill>
            <a:srgbClr val="FFFFFF"/>
          </a:solidFill>
          <a:ln>
            <a:solidFill>
              <a:srgbClr val="000000"/>
            </a:solidFill>
          </a:ln>
        </p:spPr>
        <p:txBody>
          <a:bodyPr/>
          <a:lstStyle/>
          <a:p>
            <a:r>
              <a:rPr lang="en-US" smtClean="0">
                <a:ea typeface="ＭＳ Ｐゴシック" charset="0"/>
                <a:cs typeface="ＭＳ Ｐゴシック" charset="0"/>
              </a:rPr>
              <a:t>There were 8 distinct models shared, however while some programs indicated that they had a field experience placement, they did not </a:t>
            </a:r>
            <a:r>
              <a:rPr lang="en-US" altLang="ja-JP" smtClean="0">
                <a:ea typeface="ＭＳ Ｐゴシック" charset="0"/>
                <a:cs typeface="ＭＳ Ｐゴシック" charset="0"/>
              </a:rPr>
              <a:t>provide a model or sufficient detail. (:10)</a:t>
            </a:r>
            <a:endParaRPr lang="en-US" dirty="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9DD9369D-784E-1747-BE39-2CA47F4B5436}" type="slidenum">
              <a:rPr lang="en-US" sz="1200">
                <a:latin typeface="Calibri"/>
              </a:rPr>
              <a:pPr/>
              <a:t>7</a:t>
            </a:fld>
            <a:endParaRPr lang="en-US" sz="1200" dirty="0">
              <a:latin typeface="Calibri"/>
            </a:endParaRPr>
          </a:p>
        </p:txBody>
      </p:sp>
      <p:sp>
        <p:nvSpPr>
          <p:cNvPr id="39939" name="Rectangle 1026"/>
          <p:cNvSpPr>
            <a:spLocks noGrp="1" noRot="1" noChangeAspect="1" noChangeArrowheads="1"/>
          </p:cNvSpPr>
          <p:nvPr>
            <p:ph type="sldImg"/>
          </p:nvPr>
        </p:nvSpPr>
        <p:spPr>
          <a:solidFill>
            <a:srgbClr val="FFFFFF"/>
          </a:solidFill>
          <a:ln/>
        </p:spPr>
      </p:sp>
      <p:sp>
        <p:nvSpPr>
          <p:cNvPr id="39940" name="Rectangle 1027"/>
          <p:cNvSpPr>
            <a:spLocks noGrp="1" noChangeArrowheads="1"/>
          </p:cNvSpPr>
          <p:nvPr>
            <p:ph type="body" idx="1"/>
          </p:nvPr>
        </p:nvSpPr>
        <p:spPr>
          <a:solidFill>
            <a:srgbClr val="FFFFFF"/>
          </a:solidFill>
          <a:ln>
            <a:solidFill>
              <a:srgbClr val="000000"/>
            </a:solidFill>
          </a:ln>
        </p:spPr>
        <p:txBody>
          <a:bodyPr>
            <a:normAutofit/>
          </a:bodyPr>
          <a:lstStyle/>
          <a:p>
            <a:r>
              <a:rPr lang="en-US" sz="1100" dirty="0" smtClean="0">
                <a:ea typeface="ＭＳ Ｐゴシック" charset="0"/>
                <a:cs typeface="ＭＳ Ｐゴシック" charset="0"/>
              </a:rPr>
              <a:t>So now I am going to discuss a couple of the models that were reported from Florida and Idaho. A state-level virtual school in Florida partners with multiple universities who all have slightly different ways of implementing the field experience</a:t>
            </a:r>
            <a:r>
              <a:rPr lang="en-US" sz="1100" dirty="0" smtClean="0">
                <a:ea typeface="ＭＳ Ｐゴシック" charset="0"/>
                <a:cs typeface="ＭＳ Ｐゴシック" charset="0"/>
              </a:rPr>
              <a:t>. The universities offer it as an alternative placement, and  </a:t>
            </a:r>
            <a:r>
              <a:rPr lang="en-US" sz="1100" dirty="0" smtClean="0">
                <a:ea typeface="ＭＳ Ｐゴシック" charset="0"/>
                <a:cs typeface="ＭＳ Ｐゴシック" charset="0"/>
              </a:rPr>
              <a:t>have done so for </a:t>
            </a:r>
            <a:r>
              <a:rPr lang="en-US" sz="1100" dirty="0" smtClean="0">
                <a:ea typeface="ＭＳ Ｐゴシック" charset="0"/>
                <a:cs typeface="ＭＳ Ｐゴシック" charset="0"/>
              </a:rPr>
              <a:t>less than </a:t>
            </a:r>
            <a:r>
              <a:rPr lang="en-US" sz="1100" dirty="0" smtClean="0">
                <a:ea typeface="ＭＳ Ｐゴシック" charset="0"/>
                <a:cs typeface="ＭＳ Ｐゴシック" charset="0"/>
              </a:rPr>
              <a:t>3 years. The lengths of the field experience varies, so </a:t>
            </a:r>
            <a:r>
              <a:rPr lang="en-US" sz="1100" dirty="0" smtClean="0">
                <a:ea typeface="ＭＳ Ｐゴシック" charset="0"/>
                <a:cs typeface="ＭＳ Ｐゴシック" charset="0"/>
              </a:rPr>
              <a:t>t</a:t>
            </a:r>
            <a:r>
              <a:rPr lang="en-US" sz="1100" dirty="0" smtClean="0">
                <a:ea typeface="ＭＳ Ｐゴシック" charset="0"/>
                <a:cs typeface="ＭＳ Ｐゴシック" charset="0"/>
              </a:rPr>
              <a:t>he juniors spend 16 hours per week for 7 weeks; while the seniors spend 40 hours per week for 14 weeks, and for the graduate-level students, it typically depends on the university and program they are enrolled in. All </a:t>
            </a:r>
            <a:r>
              <a:rPr lang="en-US" sz="1100" dirty="0" smtClean="0">
                <a:ea typeface="ＭＳ Ｐゴシック" charset="0"/>
                <a:cs typeface="ＭＳ Ｐゴシック" charset="0"/>
              </a:rPr>
              <a:t>pre-service teachers</a:t>
            </a:r>
            <a:r>
              <a:rPr lang="en-US" sz="1100" dirty="0" smtClean="0">
                <a:ea typeface="ＭＳ Ｐゴシック" charset="0"/>
                <a:cs typeface="ＭＳ Ｐゴシック" charset="0"/>
              </a:rPr>
              <a:t> are trained in systems, given a virtual office for tutorial sessions with students, work with teachers grading students' work, contact parents and students, conduct discussion-based assessments, manage the classroom and participate in professional development activities. The internship activities are designed to meet Florida's Educator Accomplishment Practices which are required for graduation. Compensation for cooperating teachers at the virtual school include 4 credit hours worth of graduate level course work for 300 hours worth of internship oversight. There is an internship coordinator, a course instructor, and a supervisor at the University, as well as a cooperating teacher and internship supervisor at the virtual school. The pre-service teachers must get a background check to participate, and they fill out a general internship agreement that outlines their rights to a safe work environment and expected office attire if they come into the office. They are matched by subject with their cooperating teacher. The cooperating teacher must be certified, available and enthusiastic about hosting an intern and be geographically close to the university. The cooperating teacher and pre-service teacher correspond via email, phone, face-to-face meetings and virtual meetings (</a:t>
            </a:r>
            <a:r>
              <a:rPr lang="en-US" sz="1100" dirty="0" err="1" smtClean="0">
                <a:ea typeface="ＭＳ Ｐゴシック" charset="0"/>
                <a:cs typeface="ＭＳ Ｐゴシック" charset="0"/>
              </a:rPr>
              <a:t>Wimba</a:t>
            </a:r>
            <a:r>
              <a:rPr lang="en-US" sz="1100" dirty="0" smtClean="0">
                <a:ea typeface="ＭＳ Ｐゴシック" charset="0"/>
                <a:cs typeface="ＭＳ Ｐゴシック" charset="0"/>
              </a:rPr>
              <a:t>, </a:t>
            </a:r>
            <a:r>
              <a:rPr lang="en-US" sz="1100" dirty="0" err="1" smtClean="0">
                <a:ea typeface="ＭＳ Ｐゴシック" charset="0"/>
                <a:cs typeface="ＭＳ Ｐゴシック" charset="0"/>
              </a:rPr>
              <a:t>Elluminate</a:t>
            </a:r>
            <a:r>
              <a:rPr lang="en-US" sz="1100" dirty="0" smtClean="0">
                <a:ea typeface="ＭＳ Ｐゴシック" charset="0"/>
                <a:cs typeface="ＭＳ Ｐゴシック" charset="0"/>
              </a:rPr>
              <a:t>, Skype, Google Talk). (2:45)  </a:t>
            </a:r>
            <a:endParaRPr lang="en-US" sz="1100" dirty="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9A4DAB08-4740-7645-B5EF-1F95F502CC81}" type="slidenum">
              <a:rPr lang="en-US" sz="1200">
                <a:latin typeface="Calibri"/>
              </a:rPr>
              <a:pPr/>
              <a:t>8</a:t>
            </a:fld>
            <a:endParaRPr lang="en-US" sz="1200" dirty="0">
              <a:latin typeface="Calibri"/>
            </a:endParaRPr>
          </a:p>
        </p:txBody>
      </p:sp>
      <p:sp>
        <p:nvSpPr>
          <p:cNvPr id="41987" name="Rectangle 1026"/>
          <p:cNvSpPr>
            <a:spLocks noGrp="1" noRot="1" noChangeAspect="1" noChangeArrowheads="1"/>
          </p:cNvSpPr>
          <p:nvPr>
            <p:ph type="sldImg"/>
          </p:nvPr>
        </p:nvSpPr>
        <p:spPr>
          <a:solidFill>
            <a:srgbClr val="FFFFFF"/>
          </a:solidFill>
          <a:ln/>
        </p:spPr>
      </p:sp>
      <p:sp>
        <p:nvSpPr>
          <p:cNvPr id="41988" name="Rectangle 1027"/>
          <p:cNvSpPr>
            <a:spLocks noGrp="1" noChangeArrowheads="1"/>
          </p:cNvSpPr>
          <p:nvPr>
            <p:ph type="body" idx="1"/>
          </p:nvPr>
        </p:nvSpPr>
        <p:spPr>
          <a:solidFill>
            <a:srgbClr val="FFFFFF"/>
          </a:solidFill>
          <a:ln>
            <a:solidFill>
              <a:srgbClr val="000000"/>
            </a:solidFill>
          </a:ln>
        </p:spPr>
        <p:txBody>
          <a:bodyPr/>
          <a:lstStyle/>
          <a:p>
            <a:r>
              <a:rPr lang="en-US" smtClean="0">
                <a:ea typeface="ＭＳ Ｐゴシック" charset="0"/>
                <a:cs typeface="ＭＳ Ｐゴシック" charset="0"/>
              </a:rPr>
              <a:t>A state-level virtual school in Idaho serving 6-12</a:t>
            </a:r>
            <a:r>
              <a:rPr lang="en-US" baseline="30000" smtClean="0">
                <a:ea typeface="ＭＳ Ｐゴシック" charset="0"/>
                <a:cs typeface="ＭＳ Ｐゴシック" charset="0"/>
              </a:rPr>
              <a:t>th</a:t>
            </a:r>
            <a:r>
              <a:rPr lang="en-US" smtClean="0">
                <a:ea typeface="ＭＳ Ｐゴシック" charset="0"/>
                <a:cs typeface="ＭＳ Ｐゴシック" charset="0"/>
              </a:rPr>
              <a:t> graders partners with two colleges. Pre-service teachers are required to get background checks, and they are matched with their cooperating teachers via subject specific means. There is a course instructor at the university who is responsible for supervision. The cooperating teacher and pre-service teacher communicate via email, phone, and web 2.0 tools. The experience lasts 4-8 weeks, for 4-8 hours per week. Activities include discussion facilitation, grading student work, creating new course content, communicating with students, holding webinars, learning about the virtual school, and understanding academic honesty. (1:45)</a:t>
            </a:r>
            <a:endParaRPr lang="en-US" dirty="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12DCAD41-E3F2-A04E-B11A-BB0CBF8BC1D5}" type="slidenum">
              <a:rPr lang="en-US" sz="1200">
                <a:latin typeface="Calibri"/>
              </a:rPr>
              <a:pPr/>
              <a:t>9</a:t>
            </a:fld>
            <a:endParaRPr lang="en-US" sz="1200" dirty="0">
              <a:latin typeface="Calibri"/>
            </a:endParaRPr>
          </a:p>
        </p:txBody>
      </p:sp>
      <p:sp>
        <p:nvSpPr>
          <p:cNvPr id="44035" name="Rectangle 1026"/>
          <p:cNvSpPr>
            <a:spLocks noGrp="1" noRot="1" noChangeAspect="1" noChangeArrowheads="1"/>
          </p:cNvSpPr>
          <p:nvPr>
            <p:ph type="sldImg"/>
          </p:nvPr>
        </p:nvSpPr>
        <p:spPr>
          <a:solidFill>
            <a:srgbClr val="FFFFFF"/>
          </a:solidFill>
          <a:ln/>
        </p:spPr>
      </p:sp>
      <p:sp>
        <p:nvSpPr>
          <p:cNvPr id="44036" name="Rectangle 1027"/>
          <p:cNvSpPr>
            <a:spLocks noGrp="1" noChangeArrowheads="1"/>
          </p:cNvSpPr>
          <p:nvPr>
            <p:ph type="body" idx="1"/>
          </p:nvPr>
        </p:nvSpPr>
        <p:spPr>
          <a:solidFill>
            <a:srgbClr val="FFFFFF"/>
          </a:solidFill>
          <a:ln>
            <a:solidFill>
              <a:srgbClr val="000000"/>
            </a:solidFill>
          </a:ln>
        </p:spPr>
        <p:txBody>
          <a:bodyPr/>
          <a:lstStyle/>
          <a:p>
            <a:r>
              <a:rPr lang="en-US" smtClean="0">
                <a:ea typeface="ＭＳ Ｐゴシック" charset="0"/>
                <a:cs typeface="ＭＳ Ｐゴシック" charset="0"/>
              </a:rPr>
              <a:t>For those schools indicating they did not offer field experiences for pre-service teachers in their K-12 online learning program, they were asked if they think their schools should offer these experiences. To this, 76.5% said yes, and 23.5% said no. However, only a minority (9%) reported that they were in the process of creating such placements. Included are the ones that are listed here, and most are looking for guidance and/or are in the very formative stage of development. Some differences in those developing models included using shadowing, small groups rather than 1-on-1 relationships with cooperating teachers, and another program offering field experiences for principals as well as teachers. (:45)</a:t>
            </a:r>
            <a:endParaRPr lang="en-US" dirty="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069C06D-4ED8-42C6-905D-CA84CA1B6CBF}" type="datetime2">
              <a:rPr lang="en-US" smtClean="0"/>
              <a:t>Monday, November 7, 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Monday, November 7, 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4372C-B5AB-4C39-B273-B99224EB4DD5}" type="datetime2">
              <a:rPr lang="en-US" smtClean="0"/>
              <a:t>Monday, November 7, 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B1CAA-32CD-4B55-B92A-B8F0843CACF4}" type="datetime2">
              <a:rPr lang="en-US" smtClean="0"/>
              <a:t>Monday, November 7, 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D8CDC4-3D19-4983-B478-82F6B8E5AB66}" type="datetime2">
              <a:rPr lang="en-US" smtClean="0"/>
              <a:t>Monday, November 7, 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B82477-D5D3-4181-8C11-75D0F2433A87}" type="datetime2">
              <a:rPr lang="en-US" smtClean="0"/>
              <a:t>Monday, November 7, 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3E253B-1893-4367-8BAE-DF4BC10DC578}" type="datetime2">
              <a:rPr lang="en-US" smtClean="0"/>
              <a:t>Monday, November 7, 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2300D-25B3-4603-86C9-4CB776489F00}" type="datetime2">
              <a:rPr lang="en-US" smtClean="0"/>
              <a:t>Monday, November 7, 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314AD9-FCC8-48B7-B85B-012A91320DFF}" type="datetime2">
              <a:rPr lang="en-US" smtClean="0"/>
              <a:t>Monday, November 7, 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82DC50-D5DB-4F94-B367-9876CD2C4012}" type="datetime2">
              <a:rPr lang="en-US" smtClean="0"/>
              <a:t>Monday, November 7, 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92EB412-E790-42EA-81FE-2925D3A43D91}" type="datetime2">
              <a:rPr lang="en-US" smtClean="0"/>
              <a:t>Monday, November 7, 2011</a:t>
            </a:fld>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789C0F2-17E0-497A-9BBE-0C73201AAFE3}"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B385921-A91A-409C-921C-0E0EC1E750EC}" type="datetime2">
              <a:rPr lang="en-US" smtClean="0"/>
              <a:t>Monday, November 7, 2011</a:t>
            </a:fld>
            <a:endParaRPr lang="en-US" dirty="0"/>
          </a:p>
        </p:txBody>
      </p:sp>
    </p:spTree>
  </p:cSld>
  <p:clrMap bg1="lt1" tx1="dk1" bg2="lt2" tx2="dk2" accent1="accent1" accent2="accent2" accent3="accent3" accent4="accent4" accent5="accent5" accent6="accent6" hlink="hlink" folHlink="folHlink"/>
  <p:sldLayoutIdLst>
    <p:sldLayoutId id="2147484132" r:id="rId1"/>
    <p:sldLayoutId id="2147484133" r:id="rId2"/>
    <p:sldLayoutId id="2147484134" r:id="rId3"/>
    <p:sldLayoutId id="2147484135" r:id="rId4"/>
    <p:sldLayoutId id="2147484136" r:id="rId5"/>
    <p:sldLayoutId id="2147484137" r:id="rId6"/>
    <p:sldLayoutId id="2147484138" r:id="rId7"/>
    <p:sldLayoutId id="2147484139" r:id="rId8"/>
    <p:sldLayoutId id="2147484140" r:id="rId9"/>
    <p:sldLayoutId id="2147484141" r:id="rId10"/>
    <p:sldLayoutId id="2147484142"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1415" y="334963"/>
            <a:ext cx="7679111" cy="4200982"/>
          </a:xfrm>
        </p:spPr>
        <p:txBody>
          <a:bodyPr>
            <a:normAutofit fontScale="90000"/>
          </a:bodyPr>
          <a:lstStyle/>
          <a:p>
            <a:pPr algn="ctr"/>
            <a:r>
              <a:rPr lang="en-US" sz="4900" dirty="0">
                <a:latin typeface="+mn-lt"/>
              </a:rPr>
              <a:t>Making Connections: </a:t>
            </a:r>
            <a:r>
              <a:rPr lang="en-US" sz="4900" dirty="0" smtClean="0">
                <a:latin typeface="+mn-lt"/>
              </a:rPr>
              <a:t/>
            </a:r>
            <a:br>
              <a:rPr lang="en-US" sz="4900" dirty="0" smtClean="0">
                <a:latin typeface="+mn-lt"/>
              </a:rPr>
            </a:br>
            <a:r>
              <a:rPr lang="en-US" sz="4900" dirty="0" smtClean="0">
                <a:latin typeface="+mn-lt"/>
              </a:rPr>
              <a:t>Preparing </a:t>
            </a:r>
            <a:r>
              <a:rPr lang="en-US" sz="4900" dirty="0">
                <a:latin typeface="+mn-lt"/>
              </a:rPr>
              <a:t>Teachers for Online Environments Through Partnerships between </a:t>
            </a:r>
            <a:r>
              <a:rPr lang="en-US" sz="4900" dirty="0" smtClean="0">
                <a:latin typeface="+mn-lt"/>
              </a:rPr>
              <a:t/>
            </a:r>
            <a:br>
              <a:rPr lang="en-US" sz="4900" dirty="0" smtClean="0">
                <a:latin typeface="+mn-lt"/>
              </a:rPr>
            </a:br>
            <a:r>
              <a:rPr lang="en-US" sz="4900" dirty="0" smtClean="0">
                <a:latin typeface="+mn-lt"/>
              </a:rPr>
              <a:t>Virtual </a:t>
            </a:r>
            <a:r>
              <a:rPr lang="en-US" sz="4900" dirty="0">
                <a:latin typeface="+mn-lt"/>
              </a:rPr>
              <a:t>Schools and </a:t>
            </a:r>
            <a:r>
              <a:rPr lang="en-US" sz="4900" dirty="0" smtClean="0">
                <a:latin typeface="+mn-lt"/>
              </a:rPr>
              <a:t/>
            </a:r>
            <a:br>
              <a:rPr lang="en-US" sz="4900" dirty="0" smtClean="0">
                <a:latin typeface="+mn-lt"/>
              </a:rPr>
            </a:br>
            <a:r>
              <a:rPr lang="en-US" sz="4900" dirty="0" smtClean="0">
                <a:latin typeface="+mn-lt"/>
              </a:rPr>
              <a:t>Teacher </a:t>
            </a:r>
            <a:r>
              <a:rPr lang="en-US" sz="4900" dirty="0">
                <a:latin typeface="+mn-lt"/>
              </a:rPr>
              <a:t>Education Programs</a:t>
            </a:r>
          </a:p>
        </p:txBody>
      </p:sp>
      <p:sp>
        <p:nvSpPr>
          <p:cNvPr id="3" name="Subtitle 2"/>
          <p:cNvSpPr>
            <a:spLocks noGrp="1"/>
          </p:cNvSpPr>
          <p:nvPr>
            <p:ph type="subTitle" idx="1"/>
          </p:nvPr>
        </p:nvSpPr>
        <p:spPr>
          <a:xfrm>
            <a:off x="860970" y="4684719"/>
            <a:ext cx="6733127" cy="1896982"/>
          </a:xfrm>
        </p:spPr>
        <p:txBody>
          <a:bodyPr>
            <a:noAutofit/>
          </a:bodyPr>
          <a:lstStyle/>
          <a:p>
            <a:pPr algn="ctr"/>
            <a:r>
              <a:rPr lang="en-US" sz="2400" spc="-100" dirty="0">
                <a:solidFill>
                  <a:schemeClr val="tx1"/>
                </a:solidFill>
                <a:ea typeface="+mj-ea"/>
                <a:cs typeface="+mj-cs"/>
              </a:rPr>
              <a:t>Leanna Archambault, </a:t>
            </a:r>
            <a:r>
              <a:rPr lang="en-US" sz="2400" spc="-100" dirty="0" smtClean="0">
                <a:solidFill>
                  <a:schemeClr val="tx1"/>
                </a:solidFill>
                <a:ea typeface="+mj-ea"/>
                <a:cs typeface="+mj-cs"/>
              </a:rPr>
              <a:t>Ph.D.</a:t>
            </a:r>
            <a:endParaRPr lang="en-US" sz="2400" spc="-100" dirty="0">
              <a:solidFill>
                <a:schemeClr val="tx1"/>
              </a:solidFill>
              <a:ea typeface="+mj-ea"/>
              <a:cs typeface="+mj-cs"/>
            </a:endParaRPr>
          </a:p>
          <a:p>
            <a:pPr algn="ctr"/>
            <a:r>
              <a:rPr lang="en-US" sz="2400" spc="-100" dirty="0">
                <a:solidFill>
                  <a:schemeClr val="tx1"/>
                </a:solidFill>
                <a:ea typeface="+mj-ea"/>
                <a:cs typeface="+mj-cs"/>
              </a:rPr>
              <a:t>Arizona State University</a:t>
            </a:r>
          </a:p>
          <a:p>
            <a:pPr algn="ctr"/>
            <a:r>
              <a:rPr lang="en-US" sz="2400" spc="-100" dirty="0">
                <a:solidFill>
                  <a:schemeClr val="tx1"/>
                </a:solidFill>
                <a:ea typeface="+mj-ea"/>
                <a:cs typeface="+mj-cs"/>
              </a:rPr>
              <a:t>Kathryn Kennedy, Ph.D.</a:t>
            </a:r>
          </a:p>
          <a:p>
            <a:pPr algn="ctr"/>
            <a:r>
              <a:rPr lang="en-US" sz="2400" spc="-100" dirty="0">
                <a:solidFill>
                  <a:schemeClr val="tx1"/>
                </a:solidFill>
                <a:ea typeface="+mj-ea"/>
                <a:cs typeface="+mj-cs"/>
              </a:rPr>
              <a:t>Georgia Southern University</a:t>
            </a:r>
          </a:p>
        </p:txBody>
      </p:sp>
    </p:spTree>
    <p:extLst>
      <p:ext uri="{BB962C8B-B14F-4D97-AF65-F5344CB8AC3E}">
        <p14:creationId xmlns:p14="http://schemas.microsoft.com/office/powerpoint/2010/main" val="298285272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1026"/>
          <p:cNvSpPr>
            <a:spLocks noGrp="1" noChangeArrowheads="1"/>
          </p:cNvSpPr>
          <p:nvPr>
            <p:ph type="title"/>
          </p:nvPr>
        </p:nvSpPr>
        <p:spPr>
          <a:xfrm>
            <a:off x="389815" y="274638"/>
            <a:ext cx="7620000" cy="926461"/>
          </a:xfrm>
        </p:spPr>
        <p:txBody>
          <a:bodyPr/>
          <a:lstStyle/>
          <a:p>
            <a:pPr algn="l" eaLnBrk="1" hangingPunct="1"/>
            <a:r>
              <a:rPr lang="en-US" sz="3600" dirty="0" smtClean="0">
                <a:solidFill>
                  <a:srgbClr val="675E47"/>
                </a:solidFill>
                <a:latin typeface="Calibri"/>
                <a:ea typeface="ＭＳ Ｐゴシック" charset="0"/>
                <a:cs typeface="ＭＳ Ｐゴシック" charset="0"/>
              </a:rPr>
              <a:t>Coding of Open-Ended Responses</a:t>
            </a:r>
            <a:endParaRPr lang="en-US" sz="3600" b="0" dirty="0">
              <a:solidFill>
                <a:srgbClr val="675E47"/>
              </a:solidFill>
              <a:latin typeface="Calibri"/>
              <a:ea typeface="ＭＳ Ｐゴシック" charset="0"/>
              <a:cs typeface="ＭＳ Ｐゴシック" charset="0"/>
            </a:endParaRPr>
          </a:p>
        </p:txBody>
      </p:sp>
      <p:sp>
        <p:nvSpPr>
          <p:cNvPr id="55299" name="Content Placeholder 5"/>
          <p:cNvSpPr>
            <a:spLocks noGrp="1"/>
          </p:cNvSpPr>
          <p:nvPr>
            <p:ph sz="half" idx="1"/>
          </p:nvPr>
        </p:nvSpPr>
        <p:spPr>
          <a:xfrm>
            <a:off x="748165" y="1554787"/>
            <a:ext cx="4234641" cy="4837762"/>
          </a:xfrm>
          <a:ln>
            <a:miter lim="800000"/>
            <a:headEnd/>
            <a:tailEnd/>
          </a:ln>
          <a:extLst/>
        </p:spPr>
        <p:txBody>
          <a:bodyPr numCol="2">
            <a:normAutofit fontScale="92500" lnSpcReduction="20000"/>
          </a:bodyPr>
          <a:lstStyle/>
          <a:p>
            <a:pPr>
              <a:defRPr/>
            </a:pPr>
            <a:r>
              <a:rPr lang="en-US" b="1" dirty="0" smtClean="0"/>
              <a:t>Rewards</a:t>
            </a:r>
            <a:endParaRPr lang="en-US" b="1" dirty="0"/>
          </a:p>
          <a:p>
            <a:pPr lvl="1">
              <a:defRPr/>
            </a:pPr>
            <a:r>
              <a:rPr lang="en-US" dirty="0"/>
              <a:t>Benefits to teachers</a:t>
            </a:r>
          </a:p>
          <a:p>
            <a:pPr lvl="1">
              <a:defRPr/>
            </a:pPr>
            <a:r>
              <a:rPr lang="en-US" dirty="0"/>
              <a:t>Awareness of OL</a:t>
            </a:r>
          </a:p>
          <a:p>
            <a:pPr lvl="1">
              <a:defRPr/>
            </a:pPr>
            <a:r>
              <a:rPr lang="en-US" dirty="0"/>
              <a:t>New virtual schools</a:t>
            </a:r>
          </a:p>
          <a:p>
            <a:pPr lvl="1">
              <a:defRPr/>
            </a:pPr>
            <a:r>
              <a:rPr lang="en-US" dirty="0"/>
              <a:t>Existing PD</a:t>
            </a:r>
          </a:p>
          <a:p>
            <a:pPr lvl="1">
              <a:defRPr/>
            </a:pPr>
            <a:r>
              <a:rPr lang="en-US" dirty="0"/>
              <a:t>Pool of candidates</a:t>
            </a:r>
          </a:p>
          <a:p>
            <a:pPr lvl="1">
              <a:defRPr/>
            </a:pPr>
            <a:r>
              <a:rPr lang="en-US" dirty="0"/>
              <a:t>Transition is easy</a:t>
            </a:r>
          </a:p>
          <a:p>
            <a:pPr lvl="1">
              <a:defRPr/>
            </a:pPr>
            <a:r>
              <a:rPr lang="en-US" dirty="0"/>
              <a:t>No time for on-the- job training</a:t>
            </a:r>
          </a:p>
          <a:p>
            <a:pPr>
              <a:defRPr/>
            </a:pPr>
            <a:endParaRPr lang="en-US" dirty="0" smtClean="0"/>
          </a:p>
        </p:txBody>
      </p:sp>
      <p:sp>
        <p:nvSpPr>
          <p:cNvPr id="2" name="Content Placeholder 1"/>
          <p:cNvSpPr>
            <a:spLocks noGrp="1"/>
          </p:cNvSpPr>
          <p:nvPr>
            <p:ph sz="half" idx="2"/>
          </p:nvPr>
        </p:nvSpPr>
        <p:spPr>
          <a:xfrm>
            <a:off x="3783610" y="1554787"/>
            <a:ext cx="3657600" cy="4590288"/>
          </a:xfrm>
        </p:spPr>
        <p:txBody>
          <a:bodyPr>
            <a:normAutofit fontScale="92500" lnSpcReduction="20000"/>
          </a:bodyPr>
          <a:lstStyle/>
          <a:p>
            <a:r>
              <a:rPr lang="en-US" b="1" dirty="0" smtClean="0"/>
              <a:t>Challenges</a:t>
            </a:r>
          </a:p>
          <a:p>
            <a:pPr lvl="1"/>
            <a:r>
              <a:rPr lang="en-US" dirty="0" smtClean="0"/>
              <a:t>Lack </a:t>
            </a:r>
            <a:r>
              <a:rPr lang="en-US" dirty="0"/>
              <a:t>of TEP buy-in</a:t>
            </a:r>
          </a:p>
          <a:p>
            <a:pPr lvl="1"/>
            <a:r>
              <a:rPr lang="en-US" dirty="0" smtClean="0"/>
              <a:t>Waiting </a:t>
            </a:r>
            <a:r>
              <a:rPr lang="en-US" dirty="0"/>
              <a:t>for TEP</a:t>
            </a:r>
          </a:p>
          <a:p>
            <a:pPr lvl="1"/>
            <a:r>
              <a:rPr lang="en-US" dirty="0"/>
              <a:t>Training new teachers not a focus</a:t>
            </a:r>
          </a:p>
          <a:p>
            <a:pPr lvl="1"/>
            <a:r>
              <a:rPr lang="en-US" dirty="0" smtClean="0"/>
              <a:t>Not </a:t>
            </a:r>
            <a:r>
              <a:rPr lang="en-US" dirty="0"/>
              <a:t>all teachers should be online teachers</a:t>
            </a:r>
          </a:p>
          <a:p>
            <a:pPr lvl="1"/>
            <a:r>
              <a:rPr lang="en-US" dirty="0"/>
              <a:t>Requirement for F2F teaching, then transfer online</a:t>
            </a:r>
          </a:p>
          <a:p>
            <a:pPr lvl="1"/>
            <a:r>
              <a:rPr lang="en-US" dirty="0" smtClean="0"/>
              <a:t>Teachers </a:t>
            </a:r>
            <a:r>
              <a:rPr lang="en-US" dirty="0"/>
              <a:t>dispersed</a:t>
            </a:r>
          </a:p>
          <a:p>
            <a:pPr lvl="1"/>
            <a:r>
              <a:rPr lang="en-US" dirty="0"/>
              <a:t>Too complicated</a:t>
            </a:r>
          </a:p>
          <a:p>
            <a:pPr lvl="1"/>
            <a:r>
              <a:rPr lang="en-US" dirty="0" smtClean="0"/>
              <a:t>Not enough </a:t>
            </a:r>
            <a:r>
              <a:rPr lang="en-US" dirty="0"/>
              <a:t>funds, time, staff</a:t>
            </a:r>
          </a:p>
          <a:p>
            <a:pPr lvl="1"/>
            <a:endParaRPr lang="en-US" dirty="0" smtClean="0"/>
          </a:p>
        </p:txBody>
      </p:sp>
    </p:spTree>
    <p:extLst>
      <p:ext uri="{BB962C8B-B14F-4D97-AF65-F5344CB8AC3E}">
        <p14:creationId xmlns:p14="http://schemas.microsoft.com/office/powerpoint/2010/main" val="403294230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1026"/>
          <p:cNvSpPr>
            <a:spLocks noGrp="1" noChangeArrowheads="1"/>
          </p:cNvSpPr>
          <p:nvPr>
            <p:ph type="title"/>
          </p:nvPr>
        </p:nvSpPr>
        <p:spPr>
          <a:xfrm>
            <a:off x="722225" y="304800"/>
            <a:ext cx="7772400" cy="1066800"/>
          </a:xfrm>
        </p:spPr>
        <p:txBody>
          <a:bodyPr/>
          <a:lstStyle/>
          <a:p>
            <a:pPr algn="l" eaLnBrk="1" hangingPunct="1">
              <a:defRPr/>
            </a:pPr>
            <a:r>
              <a:rPr lang="en-US" sz="4000" b="0" dirty="0" smtClean="0">
                <a:solidFill>
                  <a:srgbClr val="675E47"/>
                </a:solidFill>
                <a:ea typeface="ＭＳ Ｐゴシック" charset="0"/>
                <a:cs typeface="ＭＳ Ｐゴシック" charset="0"/>
              </a:rPr>
              <a:t>Implications</a:t>
            </a:r>
            <a:endParaRPr lang="en-US" sz="4000" b="0" dirty="0">
              <a:solidFill>
                <a:srgbClr val="675E47"/>
              </a:solidFill>
              <a:ea typeface="ＭＳ Ｐゴシック" charset="0"/>
              <a:cs typeface="ＭＳ Ｐゴシック" charset="0"/>
            </a:endParaRPr>
          </a:p>
        </p:txBody>
      </p:sp>
      <p:sp>
        <p:nvSpPr>
          <p:cNvPr id="59395" name="Content Placeholder 3"/>
          <p:cNvSpPr>
            <a:spLocks noGrp="1"/>
          </p:cNvSpPr>
          <p:nvPr>
            <p:ph idx="1"/>
          </p:nvPr>
        </p:nvSpPr>
        <p:spPr>
          <a:xfrm>
            <a:off x="722225" y="1565954"/>
            <a:ext cx="7383463" cy="4572000"/>
          </a:xfrm>
        </p:spPr>
        <p:txBody>
          <a:bodyPr>
            <a:normAutofit/>
          </a:bodyPr>
          <a:lstStyle/>
          <a:p>
            <a:pPr eaLnBrk="1" hangingPunct="1">
              <a:lnSpc>
                <a:spcPct val="90000"/>
              </a:lnSpc>
              <a:spcAft>
                <a:spcPts val="600"/>
              </a:spcAft>
            </a:pPr>
            <a:r>
              <a:rPr lang="en-US" sz="2800" dirty="0">
                <a:ea typeface="ＭＳ Ｐゴシック" charset="0"/>
                <a:cs typeface="ＭＳ Ｐゴシック" charset="0"/>
              </a:rPr>
              <a:t>Adoption of new ideas takes time…</a:t>
            </a:r>
          </a:p>
          <a:p>
            <a:pPr eaLnBrk="1" hangingPunct="1">
              <a:lnSpc>
                <a:spcPct val="90000"/>
              </a:lnSpc>
              <a:spcAft>
                <a:spcPts val="600"/>
              </a:spcAft>
            </a:pPr>
            <a:r>
              <a:rPr lang="en-US" sz="2800" dirty="0">
                <a:ea typeface="ＭＳ Ｐゴシック" charset="0"/>
                <a:cs typeface="ＭＳ Ｐゴシック" charset="0"/>
              </a:rPr>
              <a:t>Consistency of preparation, reform movements</a:t>
            </a:r>
          </a:p>
          <a:p>
            <a:pPr eaLnBrk="1" hangingPunct="1">
              <a:lnSpc>
                <a:spcPct val="90000"/>
              </a:lnSpc>
              <a:spcAft>
                <a:spcPts val="600"/>
              </a:spcAft>
            </a:pPr>
            <a:r>
              <a:rPr lang="en-US" sz="2800" dirty="0">
                <a:ea typeface="ＭＳ Ｐゴシック" charset="0"/>
                <a:cs typeface="ＭＳ Ｐゴシック" charset="0"/>
              </a:rPr>
              <a:t>Training for cooperating teachers</a:t>
            </a:r>
          </a:p>
          <a:p>
            <a:pPr eaLnBrk="1" hangingPunct="1">
              <a:lnSpc>
                <a:spcPct val="90000"/>
              </a:lnSpc>
              <a:spcAft>
                <a:spcPts val="600"/>
              </a:spcAft>
            </a:pPr>
            <a:r>
              <a:rPr lang="en-US" sz="2800" dirty="0">
                <a:ea typeface="ＭＳ Ｐゴシック" charset="0"/>
                <a:cs typeface="ＭＳ Ｐゴシック" charset="0"/>
              </a:rPr>
              <a:t>Disseminate </a:t>
            </a:r>
            <a:r>
              <a:rPr lang="en-US" sz="2800" dirty="0" smtClean="0">
                <a:ea typeface="ＭＳ Ｐゴシック" charset="0"/>
                <a:cs typeface="ＭＳ Ｐゴシック" charset="0"/>
              </a:rPr>
              <a:t>and share information/research concerning K</a:t>
            </a:r>
            <a:r>
              <a:rPr lang="en-US" sz="2800" dirty="0">
                <a:ea typeface="ＭＳ Ｐゴシック" charset="0"/>
                <a:cs typeface="ＭＳ Ｐゴシック" charset="0"/>
              </a:rPr>
              <a:t>-12 online </a:t>
            </a:r>
            <a:r>
              <a:rPr lang="en-US" sz="2800" dirty="0" smtClean="0">
                <a:ea typeface="ＭＳ Ｐゴシック" charset="0"/>
                <a:cs typeface="ＭＳ Ｐゴシック" charset="0"/>
              </a:rPr>
              <a:t>learning and               virtual school field experiences</a:t>
            </a:r>
            <a:endParaRPr lang="en-US" sz="2800" dirty="0">
              <a:ea typeface="ＭＳ Ｐゴシック" charset="0"/>
              <a:cs typeface="ＭＳ Ｐゴシック" charset="0"/>
            </a:endParaRPr>
          </a:p>
          <a:p>
            <a:pPr lvl="1" eaLnBrk="1" hangingPunct="1">
              <a:lnSpc>
                <a:spcPct val="90000"/>
              </a:lnSpc>
              <a:spcAft>
                <a:spcPts val="600"/>
              </a:spcAft>
            </a:pPr>
            <a:r>
              <a:rPr lang="en-US" sz="2800" dirty="0">
                <a:ea typeface="ＭＳ Ｐゴシック" charset="0"/>
                <a:cs typeface="ＭＳ Ｐゴシック" charset="0"/>
              </a:rPr>
              <a:t>Showcase models</a:t>
            </a:r>
          </a:p>
          <a:p>
            <a:pPr lvl="1" eaLnBrk="1" hangingPunct="1">
              <a:lnSpc>
                <a:spcPct val="90000"/>
              </a:lnSpc>
              <a:spcAft>
                <a:spcPts val="600"/>
              </a:spcAft>
            </a:pPr>
            <a:r>
              <a:rPr lang="en-US" sz="2800" dirty="0" smtClean="0">
                <a:ea typeface="ＭＳ Ｐゴシック" charset="0"/>
                <a:cs typeface="ＭＳ Ｐゴシック" charset="0"/>
              </a:rPr>
              <a:t>Share experiences</a:t>
            </a:r>
          </a:p>
        </p:txBody>
      </p:sp>
    </p:spTree>
    <p:extLst>
      <p:ext uri="{BB962C8B-B14F-4D97-AF65-F5344CB8AC3E}">
        <p14:creationId xmlns:p14="http://schemas.microsoft.com/office/powerpoint/2010/main" val="138368060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Trying to Bridge the Gap</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16935688"/>
              </p:ext>
            </p:extLst>
          </p:nvPr>
        </p:nvGraphicFramePr>
        <p:xfrm>
          <a:off x="457200" y="1417638"/>
          <a:ext cx="7620000" cy="49831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034386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Exchange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91444648"/>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63341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Since the exchange</a:t>
            </a:r>
            <a:endParaRPr lang="en-US" dirty="0"/>
          </a:p>
        </p:txBody>
      </p:sp>
      <p:sp>
        <p:nvSpPr>
          <p:cNvPr id="9" name="Content Placeholder 8"/>
          <p:cNvSpPr>
            <a:spLocks noGrp="1"/>
          </p:cNvSpPr>
          <p:nvPr>
            <p:ph idx="1"/>
          </p:nvPr>
        </p:nvSpPr>
        <p:spPr/>
        <p:txBody>
          <a:bodyPr>
            <a:normAutofit/>
          </a:bodyPr>
          <a:lstStyle/>
          <a:p>
            <a:pPr>
              <a:spcAft>
                <a:spcPts val="1200"/>
              </a:spcAft>
            </a:pPr>
            <a:r>
              <a:rPr lang="en-US" sz="2400" dirty="0" smtClean="0"/>
              <a:t>Partnerships between GOAL Academy in Colorado and UC-Boulder have begun </a:t>
            </a:r>
          </a:p>
          <a:p>
            <a:pPr lvl="1">
              <a:spcAft>
                <a:spcPts val="1200"/>
              </a:spcAft>
            </a:pPr>
            <a:r>
              <a:rPr lang="en-US" sz="2400" dirty="0" smtClean="0"/>
              <a:t>“</a:t>
            </a:r>
            <a:r>
              <a:rPr lang="en-US" sz="2400" dirty="0"/>
              <a:t>Without your work it is highly unlikely that our school would have been able to make this valuable connection</a:t>
            </a:r>
            <a:r>
              <a:rPr lang="en-US" sz="2400" dirty="0" smtClean="0"/>
              <a:t>.” -  Director, Goal Academy</a:t>
            </a:r>
          </a:p>
          <a:p>
            <a:pPr>
              <a:spcAft>
                <a:spcPts val="1200"/>
              </a:spcAft>
            </a:pPr>
            <a:r>
              <a:rPr lang="en-US" sz="2400" dirty="0" smtClean="0"/>
              <a:t>Partnership between Mount </a:t>
            </a:r>
            <a:r>
              <a:rPr lang="en-US" sz="2400" dirty="0"/>
              <a:t>Vernon Nazarene </a:t>
            </a:r>
            <a:r>
              <a:rPr lang="en-US" sz="2400" dirty="0" smtClean="0"/>
              <a:t>University (Ohio) and </a:t>
            </a:r>
            <a:r>
              <a:rPr lang="en-US" sz="2400" dirty="0"/>
              <a:t>TRECA Digital </a:t>
            </a:r>
            <a:r>
              <a:rPr lang="en-US" sz="2400" dirty="0" smtClean="0"/>
              <a:t>Academy</a:t>
            </a:r>
          </a:p>
          <a:p>
            <a:pPr>
              <a:spcAft>
                <a:spcPts val="1200"/>
              </a:spcAft>
            </a:pPr>
            <a:r>
              <a:rPr lang="en-US" sz="2400" dirty="0" smtClean="0"/>
              <a:t>Many indicated they have not yet made connections, but are planning to do so in the future.</a:t>
            </a:r>
          </a:p>
        </p:txBody>
      </p:sp>
    </p:spTree>
    <p:extLst>
      <p:ext uri="{BB962C8B-B14F-4D97-AF65-F5344CB8AC3E}">
        <p14:creationId xmlns:p14="http://schemas.microsoft.com/office/powerpoint/2010/main" val="25039399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4077222487"/>
              </p:ext>
            </p:extLst>
          </p:nvPr>
        </p:nvGraphicFramePr>
        <p:xfrm>
          <a:off x="381000" y="1201098"/>
          <a:ext cx="3505200" cy="5348480"/>
        </p:xfrm>
        <a:graphic>
          <a:graphicData uri="http://schemas.openxmlformats.org/drawingml/2006/table">
            <a:tbl>
              <a:tblPr firstRow="1" bandRow="1">
                <a:tableStyleId>{22838BEF-8BB2-4498-84A7-C5851F593DF1}</a:tableStyleId>
              </a:tblPr>
              <a:tblGrid>
                <a:gridCol w="3505200"/>
              </a:tblGrid>
              <a:tr h="1039940">
                <a:tc>
                  <a:txBody>
                    <a:bodyPr/>
                    <a:lstStyle/>
                    <a:p>
                      <a:pPr algn="ctr">
                        <a:buFont typeface="Arial"/>
                        <a:buNone/>
                      </a:pPr>
                      <a:endParaRPr lang="en-US" sz="2400" b="0" dirty="0" smtClean="0">
                        <a:solidFill>
                          <a:srgbClr val="675E47"/>
                        </a:solidFill>
                      </a:endParaRPr>
                    </a:p>
                    <a:p>
                      <a:pPr algn="ctr">
                        <a:buFont typeface="Arial"/>
                        <a:buNone/>
                      </a:pPr>
                      <a:r>
                        <a:rPr lang="en-US" sz="2400" b="0" dirty="0" smtClean="0">
                          <a:solidFill>
                            <a:srgbClr val="675E47"/>
                          </a:solidFill>
                        </a:rPr>
                        <a:t>Maintain mutual</a:t>
                      </a:r>
                      <a:r>
                        <a:rPr lang="en-US" sz="2400" b="0" baseline="0" dirty="0" smtClean="0">
                          <a:solidFill>
                            <a:srgbClr val="675E47"/>
                          </a:solidFill>
                        </a:rPr>
                        <a:t> respect</a:t>
                      </a:r>
                      <a:endParaRPr lang="en-US" sz="2400" b="0" dirty="0">
                        <a:solidFill>
                          <a:srgbClr val="675E47"/>
                        </a:solidFill>
                      </a:endParaRPr>
                    </a:p>
                  </a:txBody>
                  <a:tcPr/>
                </a:tc>
              </a:tr>
              <a:tr h="1039940">
                <a:tc>
                  <a:txBody>
                    <a:bodyPr/>
                    <a:lstStyle/>
                    <a:p>
                      <a:pPr algn="ctr">
                        <a:buFont typeface="Arial"/>
                        <a:buNone/>
                      </a:pPr>
                      <a:r>
                        <a:rPr lang="en-US" sz="2400" b="0" dirty="0" smtClean="0">
                          <a:solidFill>
                            <a:srgbClr val="675E47"/>
                          </a:solidFill>
                        </a:rPr>
                        <a:t>Acculturate</a:t>
                      </a:r>
                      <a:r>
                        <a:rPr lang="en-US" sz="2400" b="0" baseline="0" dirty="0" smtClean="0">
                          <a:solidFill>
                            <a:srgbClr val="675E47"/>
                          </a:solidFill>
                        </a:rPr>
                        <a:t> on an o</a:t>
                      </a:r>
                      <a:r>
                        <a:rPr lang="en-US" sz="2400" b="0" dirty="0" smtClean="0">
                          <a:solidFill>
                            <a:srgbClr val="675E47"/>
                          </a:solidFill>
                        </a:rPr>
                        <a:t>ngoing basis</a:t>
                      </a:r>
                      <a:endParaRPr lang="en-US" sz="2400" b="0" dirty="0">
                        <a:solidFill>
                          <a:srgbClr val="675E47"/>
                        </a:solidFill>
                      </a:endParaRPr>
                    </a:p>
                  </a:txBody>
                  <a:tcPr/>
                </a:tc>
              </a:tr>
              <a:tr h="1039940">
                <a:tc>
                  <a:txBody>
                    <a:bodyPr/>
                    <a:lstStyle/>
                    <a:p>
                      <a:pPr algn="ctr">
                        <a:buFont typeface="Arial"/>
                        <a:buNone/>
                      </a:pPr>
                      <a:r>
                        <a:rPr lang="en-US" sz="2400" b="0" dirty="0" smtClean="0">
                          <a:solidFill>
                            <a:srgbClr val="675E47"/>
                          </a:solidFill>
                        </a:rPr>
                        <a:t>Lead national </a:t>
                      </a:r>
                    </a:p>
                    <a:p>
                      <a:pPr algn="ctr">
                        <a:buFont typeface="Arial"/>
                        <a:buNone/>
                      </a:pPr>
                      <a:r>
                        <a:rPr lang="en-US" sz="2400" b="0" dirty="0" smtClean="0">
                          <a:solidFill>
                            <a:srgbClr val="675E47"/>
                          </a:solidFill>
                        </a:rPr>
                        <a:t>reform agenda</a:t>
                      </a:r>
                      <a:endParaRPr lang="en-US" sz="2400" b="0" dirty="0">
                        <a:solidFill>
                          <a:srgbClr val="675E47"/>
                        </a:solidFill>
                      </a:endParaRPr>
                    </a:p>
                  </a:txBody>
                  <a:tcPr/>
                </a:tc>
              </a:tr>
              <a:tr h="1039940">
                <a:tc>
                  <a:txBody>
                    <a:bodyPr/>
                    <a:lstStyle/>
                    <a:p>
                      <a:pPr marL="0" marR="0" indent="0" algn="ctr" defTabSz="914400" rtl="0" eaLnBrk="1" fontAlgn="auto" latinLnBrk="0" hangingPunct="1">
                        <a:lnSpc>
                          <a:spcPct val="100000"/>
                        </a:lnSpc>
                        <a:spcBef>
                          <a:spcPts val="0"/>
                        </a:spcBef>
                        <a:spcAft>
                          <a:spcPts val="0"/>
                        </a:spcAft>
                        <a:buClrTx/>
                        <a:buSzTx/>
                        <a:buFont typeface="Arial"/>
                        <a:buNone/>
                        <a:tabLst/>
                        <a:defRPr/>
                      </a:pPr>
                      <a:endParaRPr lang="en-US" sz="2400" b="0" dirty="0" smtClean="0">
                        <a:solidFill>
                          <a:srgbClr val="675E47"/>
                        </a:solidFill>
                      </a:endParaRPr>
                    </a:p>
                    <a:p>
                      <a:pPr marL="0" marR="0" indent="0" algn="ctr" defTabSz="914400" rtl="0" eaLnBrk="1" fontAlgn="auto" latinLnBrk="0" hangingPunct="1">
                        <a:lnSpc>
                          <a:spcPct val="100000"/>
                        </a:lnSpc>
                        <a:spcBef>
                          <a:spcPts val="0"/>
                        </a:spcBef>
                        <a:spcAft>
                          <a:spcPts val="0"/>
                        </a:spcAft>
                        <a:buClrTx/>
                        <a:buSzTx/>
                        <a:buFont typeface="Arial"/>
                        <a:buNone/>
                        <a:tabLst/>
                        <a:defRPr/>
                      </a:pPr>
                      <a:r>
                        <a:rPr lang="en-US" sz="2400" b="0" dirty="0" smtClean="0">
                          <a:solidFill>
                            <a:srgbClr val="675E47"/>
                          </a:solidFill>
                        </a:rPr>
                        <a:t>Create explicit contracts</a:t>
                      </a:r>
                    </a:p>
                    <a:p>
                      <a:pPr algn="ctr">
                        <a:buFont typeface="Arial"/>
                        <a:buNone/>
                      </a:pPr>
                      <a:endParaRPr lang="en-US" sz="2400" b="0" dirty="0" smtClean="0">
                        <a:solidFill>
                          <a:srgbClr val="675E47"/>
                        </a:solidFill>
                      </a:endParaRPr>
                    </a:p>
                  </a:txBody>
                  <a:tcPr/>
                </a:tc>
              </a:tr>
              <a:tr h="1039940">
                <a:tc>
                  <a:txBody>
                    <a:bodyPr/>
                    <a:lstStyle/>
                    <a:p>
                      <a:pPr algn="ctr">
                        <a:buFont typeface="Arial"/>
                        <a:buNone/>
                      </a:pPr>
                      <a:r>
                        <a:rPr lang="en-US" sz="2400" b="0" dirty="0" smtClean="0">
                          <a:solidFill>
                            <a:srgbClr val="675E47"/>
                          </a:solidFill>
                        </a:rPr>
                        <a:t>Research</a:t>
                      </a:r>
                      <a:r>
                        <a:rPr lang="en-US" sz="2400" b="0" baseline="0" dirty="0" smtClean="0">
                          <a:solidFill>
                            <a:srgbClr val="675E47"/>
                          </a:solidFill>
                        </a:rPr>
                        <a:t> process and outcomes</a:t>
                      </a:r>
                      <a:endParaRPr lang="en-US" sz="2400" b="0" dirty="0" smtClean="0">
                        <a:solidFill>
                          <a:srgbClr val="675E47"/>
                        </a:solidFill>
                      </a:endParaRPr>
                    </a:p>
                  </a:txBody>
                  <a:tcPr/>
                </a:tc>
              </a:tr>
            </a:tbl>
          </a:graphicData>
        </a:graphic>
      </p:graphicFrame>
      <p:sp>
        <p:nvSpPr>
          <p:cNvPr id="2" name="Title 1"/>
          <p:cNvSpPr>
            <a:spLocks noGrp="1"/>
          </p:cNvSpPr>
          <p:nvPr>
            <p:ph type="title"/>
          </p:nvPr>
        </p:nvSpPr>
        <p:spPr>
          <a:xfrm>
            <a:off x="457200" y="274638"/>
            <a:ext cx="7620000" cy="926459"/>
          </a:xfrm>
        </p:spPr>
        <p:txBody>
          <a:bodyPr>
            <a:normAutofit fontScale="90000"/>
          </a:bodyPr>
          <a:lstStyle/>
          <a:p>
            <a:r>
              <a:rPr lang="en-US" dirty="0" smtClean="0"/>
              <a:t>Keys to Successful Partnerships</a:t>
            </a:r>
            <a:endParaRPr lang="en-US" dirty="0"/>
          </a:p>
        </p:txBody>
      </p:sp>
      <p:pic>
        <p:nvPicPr>
          <p:cNvPr id="3" name="Picture 2" descr="BU005219.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7924" y="2046553"/>
            <a:ext cx="3618097" cy="1015018"/>
          </a:xfrm>
          <a:prstGeom prst="rect">
            <a:avLst/>
          </a:prstGeom>
        </p:spPr>
      </p:pic>
      <p:pic>
        <p:nvPicPr>
          <p:cNvPr id="4" name="Picture 3" descr="BU005259.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7924" y="3644588"/>
            <a:ext cx="3121256" cy="2789013"/>
          </a:xfrm>
          <a:prstGeom prst="rect">
            <a:avLst/>
          </a:prstGeom>
        </p:spPr>
      </p:pic>
    </p:spTree>
    <p:extLst>
      <p:ext uri="{BB962C8B-B14F-4D97-AF65-F5344CB8AC3E}">
        <p14:creationId xmlns:p14="http://schemas.microsoft.com/office/powerpoint/2010/main" val="281749108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549207" y="595442"/>
            <a:ext cx="7467600" cy="5638800"/>
          </a:xfrm>
        </p:spPr>
        <p:txBody>
          <a:bodyPr/>
          <a:lstStyle/>
          <a:p>
            <a:r>
              <a:rPr lang="en-US" b="0" dirty="0">
                <a:solidFill>
                  <a:srgbClr val="FFFFFF"/>
                </a:solidFill>
                <a:latin typeface="Arial" charset="0"/>
                <a:ea typeface="ＭＳ Ｐゴシック" charset="0"/>
                <a:cs typeface="ＭＳ Ｐゴシック" charset="0"/>
              </a:rPr>
              <a:t>Any questions?</a:t>
            </a:r>
            <a:br>
              <a:rPr lang="en-US" b="0" dirty="0">
                <a:solidFill>
                  <a:srgbClr val="FFFFFF"/>
                </a:solidFill>
                <a:latin typeface="Arial" charset="0"/>
                <a:ea typeface="ＭＳ Ｐゴシック" charset="0"/>
                <a:cs typeface="ＭＳ Ｐゴシック" charset="0"/>
              </a:rPr>
            </a:br>
            <a:r>
              <a:rPr lang="en-US" sz="2400" b="0" dirty="0">
                <a:solidFill>
                  <a:srgbClr val="FFFFFF"/>
                </a:solidFill>
                <a:latin typeface="Arial" charset="0"/>
                <a:ea typeface="ＭＳ Ｐゴシック" charset="0"/>
                <a:cs typeface="ＭＳ Ｐゴシック" charset="0"/>
              </a:rPr>
              <a:t/>
            </a:r>
            <a:br>
              <a:rPr lang="en-US" sz="2400" b="0" dirty="0">
                <a:solidFill>
                  <a:srgbClr val="FFFFFF"/>
                </a:solidFill>
                <a:latin typeface="Arial" charset="0"/>
                <a:ea typeface="ＭＳ Ｐゴシック" charset="0"/>
                <a:cs typeface="ＭＳ Ｐゴシック" charset="0"/>
              </a:rPr>
            </a:br>
            <a:r>
              <a:rPr lang="en-US" sz="2800" b="0" dirty="0">
                <a:solidFill>
                  <a:srgbClr val="675E47"/>
                </a:solidFill>
                <a:latin typeface="+mn-lt"/>
                <a:ea typeface="ＭＳ Ｐゴシック" charset="0"/>
                <a:cs typeface="ＭＳ Ｐゴシック" charset="0"/>
              </a:rPr>
              <a:t>Contact information:</a:t>
            </a:r>
            <a:br>
              <a:rPr lang="en-US" sz="2800" b="0" dirty="0">
                <a:solidFill>
                  <a:srgbClr val="675E47"/>
                </a:solidFill>
                <a:latin typeface="+mn-lt"/>
                <a:ea typeface="ＭＳ Ｐゴシック" charset="0"/>
                <a:cs typeface="ＭＳ Ｐゴシック" charset="0"/>
              </a:rPr>
            </a:br>
            <a:r>
              <a:rPr lang="en-US" sz="2800" b="0" dirty="0">
                <a:solidFill>
                  <a:srgbClr val="675E47"/>
                </a:solidFill>
                <a:latin typeface="+mn-lt"/>
                <a:ea typeface="ＭＳ Ｐゴシック" charset="0"/>
                <a:cs typeface="ＭＳ Ｐゴシック" charset="0"/>
              </a:rPr>
              <a:t/>
            </a:r>
            <a:br>
              <a:rPr lang="en-US" sz="2800" b="0" dirty="0">
                <a:solidFill>
                  <a:srgbClr val="675E47"/>
                </a:solidFill>
                <a:latin typeface="+mn-lt"/>
                <a:ea typeface="ＭＳ Ｐゴシック" charset="0"/>
                <a:cs typeface="ＭＳ Ｐゴシック" charset="0"/>
              </a:rPr>
            </a:br>
            <a:r>
              <a:rPr lang="en-US" sz="2800" b="0" dirty="0" smtClean="0">
                <a:solidFill>
                  <a:srgbClr val="675E47"/>
                </a:solidFill>
                <a:latin typeface="+mn-lt"/>
                <a:ea typeface="ＭＳ Ｐゴシック" charset="0"/>
                <a:cs typeface="ＭＳ Ｐゴシック" charset="0"/>
              </a:rPr>
              <a:t>Leanna </a:t>
            </a:r>
            <a:r>
              <a:rPr lang="en-US" sz="2800" b="0" dirty="0">
                <a:solidFill>
                  <a:srgbClr val="675E47"/>
                </a:solidFill>
                <a:latin typeface="+mn-lt"/>
                <a:ea typeface="ＭＳ Ｐゴシック" charset="0"/>
                <a:cs typeface="ＭＳ Ｐゴシック" charset="0"/>
              </a:rPr>
              <a:t>Archambault</a:t>
            </a:r>
            <a:br>
              <a:rPr lang="en-US" sz="2800" b="0" dirty="0">
                <a:solidFill>
                  <a:srgbClr val="675E47"/>
                </a:solidFill>
                <a:latin typeface="+mn-lt"/>
                <a:ea typeface="ＭＳ Ｐゴシック" charset="0"/>
                <a:cs typeface="ＭＳ Ｐゴシック" charset="0"/>
              </a:rPr>
            </a:br>
            <a:r>
              <a:rPr lang="en-US" sz="2800" b="0" dirty="0">
                <a:solidFill>
                  <a:srgbClr val="675E47"/>
                </a:solidFill>
                <a:latin typeface="+mn-lt"/>
                <a:ea typeface="ＭＳ Ｐゴシック" charset="0"/>
                <a:cs typeface="ＭＳ Ｐゴシック" charset="0"/>
              </a:rPr>
              <a:t>leanna.archambault@asu.edu  </a:t>
            </a:r>
            <a:br>
              <a:rPr lang="en-US" sz="2800" b="0" dirty="0">
                <a:solidFill>
                  <a:srgbClr val="675E47"/>
                </a:solidFill>
                <a:latin typeface="+mn-lt"/>
                <a:ea typeface="ＭＳ Ｐゴシック" charset="0"/>
                <a:cs typeface="ＭＳ Ｐゴシック" charset="0"/>
              </a:rPr>
            </a:br>
            <a:r>
              <a:rPr lang="en-US" sz="2800" b="0" dirty="0">
                <a:solidFill>
                  <a:srgbClr val="675E47"/>
                </a:solidFill>
                <a:latin typeface="+mn-lt"/>
                <a:ea typeface="ＭＳ Ｐゴシック" charset="0"/>
                <a:cs typeface="ＭＳ Ｐゴシック" charset="0"/>
              </a:rPr>
              <a:t/>
            </a:r>
            <a:br>
              <a:rPr lang="en-US" sz="2800" b="0" dirty="0">
                <a:solidFill>
                  <a:srgbClr val="675E47"/>
                </a:solidFill>
                <a:latin typeface="+mn-lt"/>
                <a:ea typeface="ＭＳ Ｐゴシック" charset="0"/>
                <a:cs typeface="ＭＳ Ｐゴシック" charset="0"/>
              </a:rPr>
            </a:br>
            <a:r>
              <a:rPr lang="en-US" sz="2800" dirty="0" smtClean="0">
                <a:solidFill>
                  <a:srgbClr val="675E47"/>
                </a:solidFill>
                <a:latin typeface="+mn-lt"/>
                <a:ea typeface="ＭＳ Ｐゴシック" charset="0"/>
                <a:cs typeface="ＭＳ Ｐゴシック" charset="0"/>
              </a:rPr>
              <a:t>Kathryn </a:t>
            </a:r>
            <a:r>
              <a:rPr lang="en-US" sz="2800" dirty="0">
                <a:solidFill>
                  <a:srgbClr val="675E47"/>
                </a:solidFill>
                <a:latin typeface="+mn-lt"/>
                <a:ea typeface="ＭＳ Ｐゴシック" charset="0"/>
                <a:cs typeface="ＭＳ Ｐゴシック" charset="0"/>
              </a:rPr>
              <a:t>Kennedy</a:t>
            </a:r>
            <a:br>
              <a:rPr lang="en-US" sz="2800" dirty="0">
                <a:solidFill>
                  <a:srgbClr val="675E47"/>
                </a:solidFill>
                <a:latin typeface="+mn-lt"/>
                <a:ea typeface="ＭＳ Ｐゴシック" charset="0"/>
                <a:cs typeface="ＭＳ Ｐゴシック" charset="0"/>
              </a:rPr>
            </a:br>
            <a:r>
              <a:rPr lang="en-US" sz="2800" dirty="0">
                <a:solidFill>
                  <a:srgbClr val="675E47"/>
                </a:solidFill>
                <a:latin typeface="+mn-lt"/>
                <a:ea typeface="ＭＳ Ｐゴシック" charset="0"/>
                <a:cs typeface="ＭＳ Ｐゴシック" charset="0"/>
              </a:rPr>
              <a:t>kmkennedy@georgiasouthern.edu </a:t>
            </a:r>
            <a:endParaRPr lang="en-US" sz="2800" b="0" dirty="0">
              <a:solidFill>
                <a:srgbClr val="675E47"/>
              </a:solidFill>
              <a:latin typeface="+mn-lt"/>
              <a:ea typeface="ＭＳ Ｐゴシック" charset="0"/>
              <a:cs typeface="ＭＳ Ｐゴシック" charset="0"/>
            </a:endParaRPr>
          </a:p>
        </p:txBody>
      </p:sp>
      <p:pic>
        <p:nvPicPr>
          <p:cNvPr id="2" name="Picture 1" descr="j031677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1084" y="478579"/>
            <a:ext cx="3657600" cy="2407920"/>
          </a:xfrm>
          <a:prstGeom prst="rect">
            <a:avLst/>
          </a:prstGeom>
        </p:spPr>
      </p:pic>
    </p:spTree>
    <p:extLst>
      <p:ext uri="{BB962C8B-B14F-4D97-AF65-F5344CB8AC3E}">
        <p14:creationId xmlns:p14="http://schemas.microsoft.com/office/powerpoint/2010/main" val="73681648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body" idx="1"/>
          </p:nvPr>
        </p:nvSpPr>
        <p:spPr>
          <a:xfrm>
            <a:off x="579625" y="1524000"/>
            <a:ext cx="7467600" cy="4800600"/>
          </a:xfrm>
        </p:spPr>
        <p:txBody>
          <a:bodyPr>
            <a:normAutofit fontScale="92500" lnSpcReduction="20000"/>
          </a:bodyPr>
          <a:lstStyle/>
          <a:p>
            <a:pPr marL="114300" indent="0" eaLnBrk="1" hangingPunct="1">
              <a:lnSpc>
                <a:spcPct val="90000"/>
              </a:lnSpc>
              <a:spcAft>
                <a:spcPts val="600"/>
              </a:spcAft>
              <a:buNone/>
              <a:defRPr/>
            </a:pPr>
            <a:r>
              <a:rPr lang="en-US" sz="2400" b="1" dirty="0" smtClean="0"/>
              <a:t>2007</a:t>
            </a:r>
          </a:p>
          <a:p>
            <a:pPr marL="411480" lvl="1" indent="0" eaLnBrk="1" hangingPunct="1">
              <a:lnSpc>
                <a:spcPct val="90000"/>
              </a:lnSpc>
              <a:spcAft>
                <a:spcPts val="600"/>
              </a:spcAft>
              <a:buNone/>
              <a:defRPr/>
            </a:pPr>
            <a:r>
              <a:rPr lang="en-US" sz="2400" dirty="0" smtClean="0"/>
              <a:t>Iowa State - Teacher Education Goes Into Virtual Schooling (TEGIVS)</a:t>
            </a:r>
          </a:p>
          <a:p>
            <a:pPr marL="400050" lvl="2" indent="0" eaLnBrk="1" hangingPunct="1">
              <a:lnSpc>
                <a:spcPct val="90000"/>
              </a:lnSpc>
              <a:spcAft>
                <a:spcPts val="600"/>
              </a:spcAft>
              <a:buClr>
                <a:schemeClr val="tx2"/>
              </a:buClr>
              <a:buNone/>
              <a:defRPr/>
            </a:pPr>
            <a:r>
              <a:rPr lang="en-US" sz="2400" dirty="0" smtClean="0"/>
              <a:t>Boise State - Going Virtual Series</a:t>
            </a:r>
          </a:p>
          <a:p>
            <a:pPr marL="114300" indent="0" eaLnBrk="1" hangingPunct="1">
              <a:lnSpc>
                <a:spcPct val="90000"/>
              </a:lnSpc>
              <a:spcAft>
                <a:spcPts val="600"/>
              </a:spcAft>
              <a:buNone/>
              <a:defRPr/>
            </a:pPr>
            <a:r>
              <a:rPr lang="en-US" sz="2400" b="1" dirty="0" smtClean="0"/>
              <a:t>2008</a:t>
            </a:r>
          </a:p>
          <a:p>
            <a:pPr marL="114300" indent="0">
              <a:lnSpc>
                <a:spcPct val="90000"/>
              </a:lnSpc>
              <a:spcAft>
                <a:spcPts val="600"/>
              </a:spcAft>
              <a:buNone/>
              <a:defRPr/>
            </a:pPr>
            <a:r>
              <a:rPr lang="en-US" sz="2400" b="1" dirty="0" smtClean="0"/>
              <a:t>     </a:t>
            </a:r>
            <a:r>
              <a:rPr lang="en-US" sz="2400" dirty="0" err="1" smtClean="0"/>
              <a:t>Leanna’s</a:t>
            </a:r>
            <a:r>
              <a:rPr lang="en-US" sz="2400" dirty="0" smtClean="0"/>
              <a:t> dissertation -- The </a:t>
            </a:r>
            <a:r>
              <a:rPr lang="en-US" sz="2400" dirty="0"/>
              <a:t>Characteristics, Knowledge </a:t>
            </a:r>
            <a:r>
              <a:rPr lang="en-US" sz="2400" dirty="0" smtClean="0"/>
              <a:t>and 	Preparation </a:t>
            </a:r>
            <a:r>
              <a:rPr lang="en-US" sz="2400" dirty="0"/>
              <a:t>Levels of K-12 Online Distance Educators in </a:t>
            </a:r>
            <a:r>
              <a:rPr lang="en-US" sz="2400" dirty="0" smtClean="0"/>
              <a:t>	the </a:t>
            </a:r>
            <a:r>
              <a:rPr lang="en-US" sz="2400" dirty="0"/>
              <a:t>United States </a:t>
            </a:r>
          </a:p>
          <a:p>
            <a:pPr marL="114300" indent="0" eaLnBrk="1" hangingPunct="1">
              <a:lnSpc>
                <a:spcPct val="90000"/>
              </a:lnSpc>
              <a:spcAft>
                <a:spcPts val="600"/>
              </a:spcAft>
              <a:buNone/>
              <a:defRPr/>
            </a:pPr>
            <a:r>
              <a:rPr lang="en-US" sz="2400" b="1" dirty="0" smtClean="0"/>
              <a:t>2009</a:t>
            </a:r>
          </a:p>
          <a:p>
            <a:pPr marL="411480" lvl="1" indent="0" eaLnBrk="1" hangingPunct="1">
              <a:lnSpc>
                <a:spcPct val="90000"/>
              </a:lnSpc>
              <a:spcAft>
                <a:spcPts val="600"/>
              </a:spcAft>
              <a:buNone/>
              <a:defRPr/>
            </a:pPr>
            <a:r>
              <a:rPr lang="en-US" sz="2400" dirty="0" smtClean="0"/>
              <a:t>FLVS partners with UCF, UF, USF</a:t>
            </a:r>
          </a:p>
          <a:p>
            <a:pPr marL="411480" lvl="1" indent="0" eaLnBrk="1" hangingPunct="1">
              <a:lnSpc>
                <a:spcPct val="90000"/>
              </a:lnSpc>
              <a:spcAft>
                <a:spcPts val="600"/>
              </a:spcAft>
              <a:buNone/>
              <a:defRPr/>
            </a:pPr>
            <a:r>
              <a:rPr lang="en-US" sz="2400" dirty="0" smtClean="0"/>
              <a:t>UF - The Virtual School Practicum</a:t>
            </a:r>
          </a:p>
          <a:p>
            <a:pPr marL="777240" lvl="2" indent="0" eaLnBrk="1" hangingPunct="1">
              <a:lnSpc>
                <a:spcPct val="90000"/>
              </a:lnSpc>
              <a:spcAft>
                <a:spcPts val="600"/>
              </a:spcAft>
              <a:buNone/>
              <a:defRPr/>
            </a:pPr>
            <a:r>
              <a:rPr lang="en-US" sz="2400" dirty="0" smtClean="0"/>
              <a:t>Kathryn’s dissertation – A phenomenological study of pre-service teachers’ experience in a virtual school       </a:t>
            </a:r>
            <a:endParaRPr lang="en-US" sz="2400" dirty="0"/>
          </a:p>
          <a:p>
            <a:pPr marL="777240" lvl="2" indent="0" eaLnBrk="1" hangingPunct="1">
              <a:lnSpc>
                <a:spcPct val="90000"/>
              </a:lnSpc>
              <a:spcAft>
                <a:spcPts val="600"/>
              </a:spcAft>
              <a:buNone/>
              <a:defRPr/>
            </a:pPr>
            <a:endParaRPr lang="en-US" sz="2400" dirty="0" smtClean="0"/>
          </a:p>
          <a:p>
            <a:pPr marL="777240" lvl="2" indent="0" eaLnBrk="1" hangingPunct="1">
              <a:lnSpc>
                <a:spcPct val="90000"/>
              </a:lnSpc>
              <a:spcAft>
                <a:spcPts val="600"/>
              </a:spcAft>
              <a:buNone/>
              <a:defRPr/>
            </a:pPr>
            <a:endParaRPr lang="en-US" sz="2400" dirty="0" smtClean="0"/>
          </a:p>
          <a:p>
            <a:pPr marL="777240" lvl="2" indent="0" eaLnBrk="1" hangingPunct="1">
              <a:lnSpc>
                <a:spcPct val="90000"/>
              </a:lnSpc>
              <a:spcAft>
                <a:spcPts val="600"/>
              </a:spcAft>
              <a:buNone/>
              <a:defRPr/>
            </a:pPr>
            <a:endParaRPr lang="en-US" sz="2400" dirty="0"/>
          </a:p>
          <a:p>
            <a:pPr marL="777240" lvl="2" indent="0" eaLnBrk="1" hangingPunct="1">
              <a:lnSpc>
                <a:spcPct val="90000"/>
              </a:lnSpc>
              <a:spcAft>
                <a:spcPts val="600"/>
              </a:spcAft>
              <a:buNone/>
              <a:defRPr/>
            </a:pPr>
            <a:endParaRPr lang="en-US" dirty="0" smtClean="0"/>
          </a:p>
        </p:txBody>
      </p:sp>
      <p:sp>
        <p:nvSpPr>
          <p:cNvPr id="10" name="Rectangle 2"/>
          <p:cNvSpPr>
            <a:spLocks noGrp="1" noChangeArrowheads="1"/>
          </p:cNvSpPr>
          <p:nvPr>
            <p:ph type="title"/>
          </p:nvPr>
        </p:nvSpPr>
        <p:spPr>
          <a:xfrm>
            <a:off x="724494" y="152400"/>
            <a:ext cx="7620000" cy="1371600"/>
          </a:xfrm>
        </p:spPr>
        <p:txBody>
          <a:bodyPr/>
          <a:lstStyle/>
          <a:p>
            <a:pPr algn="l" eaLnBrk="1" hangingPunct="1">
              <a:lnSpc>
                <a:spcPct val="90000"/>
              </a:lnSpc>
              <a:defRPr/>
            </a:pPr>
            <a:r>
              <a:rPr lang="en-US" sz="3600" b="0" dirty="0" smtClean="0">
                <a:solidFill>
                  <a:srgbClr val="675E47"/>
                </a:solidFill>
                <a:ea typeface="+mj-ea"/>
                <a:cs typeface="+mj-cs"/>
              </a:rPr>
              <a:t>Relevant Literature: </a:t>
            </a:r>
            <a:br>
              <a:rPr lang="en-US" sz="3600" b="0" dirty="0" smtClean="0">
                <a:solidFill>
                  <a:srgbClr val="675E47"/>
                </a:solidFill>
                <a:ea typeface="+mj-ea"/>
                <a:cs typeface="+mj-cs"/>
              </a:rPr>
            </a:br>
            <a:r>
              <a:rPr lang="en-US" sz="3600" b="0" dirty="0" smtClean="0">
                <a:solidFill>
                  <a:srgbClr val="675E47"/>
                </a:solidFill>
                <a:ea typeface="+mj-ea"/>
                <a:cs typeface="+mj-cs"/>
              </a:rPr>
              <a:t>Preparing teachers to teach online </a:t>
            </a:r>
          </a:p>
        </p:txBody>
      </p:sp>
    </p:spTree>
    <p:extLst>
      <p:ext uri="{BB962C8B-B14F-4D97-AF65-F5344CB8AC3E}">
        <p14:creationId xmlns:p14="http://schemas.microsoft.com/office/powerpoint/2010/main" val="299739143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717925" y="550400"/>
            <a:ext cx="7772400" cy="1143000"/>
          </a:xfrm>
        </p:spPr>
        <p:txBody>
          <a:bodyPr/>
          <a:lstStyle/>
          <a:p>
            <a:pPr algn="l" eaLnBrk="1" hangingPunct="1"/>
            <a:r>
              <a:rPr lang="en-US" sz="4000" b="0" dirty="0">
                <a:ea typeface="ＭＳ Ｐゴシック" charset="0"/>
                <a:cs typeface="ＭＳ Ｐゴシック" charset="0"/>
              </a:rPr>
              <a:t>Purpose</a:t>
            </a:r>
          </a:p>
        </p:txBody>
      </p:sp>
      <p:sp>
        <p:nvSpPr>
          <p:cNvPr id="30723" name="Rectangle 3"/>
          <p:cNvSpPr>
            <a:spLocks noGrp="1" noChangeArrowheads="1"/>
          </p:cNvSpPr>
          <p:nvPr>
            <p:ph type="body" idx="1"/>
          </p:nvPr>
        </p:nvSpPr>
        <p:spPr>
          <a:xfrm>
            <a:off x="352886" y="2046817"/>
            <a:ext cx="7467600" cy="2438400"/>
          </a:xfrm>
        </p:spPr>
        <p:txBody>
          <a:bodyPr>
            <a:normAutofit/>
          </a:bodyPr>
          <a:lstStyle/>
          <a:p>
            <a:pPr eaLnBrk="1" hangingPunct="1">
              <a:buFont typeface="Times" charset="0"/>
              <a:buNone/>
            </a:pPr>
            <a:r>
              <a:rPr lang="en-US" sz="3200" dirty="0" smtClean="0">
                <a:ea typeface="ＭＳ Ｐゴシック" charset="0"/>
                <a:cs typeface="ＭＳ Ｐゴシック" charset="0"/>
              </a:rPr>
              <a:t>  What </a:t>
            </a:r>
            <a:r>
              <a:rPr lang="en-US" sz="3200" dirty="0">
                <a:ea typeface="ＭＳ Ｐゴシック" charset="0"/>
                <a:cs typeface="ＭＳ Ｐゴシック" charset="0"/>
              </a:rPr>
              <a:t>models of field experience exist </a:t>
            </a:r>
            <a:r>
              <a:rPr lang="en-US" sz="3200" dirty="0" smtClean="0">
                <a:ea typeface="ＭＳ Ｐゴシック" charset="0"/>
                <a:cs typeface="ＭＳ Ｐゴシック" charset="0"/>
              </a:rPr>
              <a:t>to help </a:t>
            </a:r>
            <a:r>
              <a:rPr lang="en-US" sz="3200" dirty="0">
                <a:ea typeface="ＭＳ Ｐゴシック" charset="0"/>
                <a:cs typeface="ＭＳ Ｐゴシック" charset="0"/>
              </a:rPr>
              <a:t>prepare </a:t>
            </a:r>
            <a:r>
              <a:rPr lang="en-US" sz="3200" dirty="0" smtClean="0">
                <a:ea typeface="ＭＳ Ｐゴシック" charset="0"/>
                <a:cs typeface="ＭＳ Ｐゴシック" charset="0"/>
              </a:rPr>
              <a:t>pre service </a:t>
            </a:r>
            <a:r>
              <a:rPr lang="en-US" sz="3200" dirty="0">
                <a:ea typeface="ＭＳ Ｐゴシック" charset="0"/>
                <a:cs typeface="ＭＳ Ｐゴシック" charset="0"/>
              </a:rPr>
              <a:t>teachers for K-12 online learning environments?</a:t>
            </a:r>
          </a:p>
        </p:txBody>
      </p:sp>
    </p:spTree>
    <p:extLst>
      <p:ext uri="{BB962C8B-B14F-4D97-AF65-F5344CB8AC3E}">
        <p14:creationId xmlns:p14="http://schemas.microsoft.com/office/powerpoint/2010/main" val="21131856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564421" y="335757"/>
            <a:ext cx="7391400" cy="609600"/>
          </a:xfrm>
        </p:spPr>
        <p:txBody>
          <a:bodyPr/>
          <a:lstStyle/>
          <a:p>
            <a:pPr algn="l" eaLnBrk="1" hangingPunct="1"/>
            <a:r>
              <a:rPr lang="en-US" sz="3600" dirty="0">
                <a:ea typeface="ＭＳ Ｐゴシック" charset="0"/>
                <a:cs typeface="ＭＳ Ｐゴシック" charset="0"/>
              </a:rPr>
              <a:t>Methodology</a:t>
            </a:r>
          </a:p>
        </p:txBody>
      </p:sp>
      <p:sp>
        <p:nvSpPr>
          <p:cNvPr id="32771" name="Rectangle 3"/>
          <p:cNvSpPr>
            <a:spLocks noGrp="1" noChangeArrowheads="1"/>
          </p:cNvSpPr>
          <p:nvPr>
            <p:ph type="body" idx="1"/>
          </p:nvPr>
        </p:nvSpPr>
        <p:spPr>
          <a:xfrm>
            <a:off x="564421" y="1161124"/>
            <a:ext cx="7620000" cy="5181600"/>
          </a:xfrm>
        </p:spPr>
        <p:txBody>
          <a:bodyPr/>
          <a:lstStyle/>
          <a:p>
            <a:pPr>
              <a:lnSpc>
                <a:spcPct val="90000"/>
              </a:lnSpc>
            </a:pPr>
            <a:r>
              <a:rPr lang="en-US" sz="2800" dirty="0" smtClean="0">
                <a:ea typeface="ＭＳ Ｐゴシック" charset="0"/>
                <a:cs typeface="ＭＳ Ｐゴシック" charset="0"/>
              </a:rPr>
              <a:t>Two </a:t>
            </a:r>
            <a:r>
              <a:rPr lang="en-US" sz="2800" dirty="0">
                <a:ea typeface="ＭＳ Ｐゴシック" charset="0"/>
                <a:cs typeface="ＭＳ Ｐゴシック" charset="0"/>
              </a:rPr>
              <a:t>mixed </a:t>
            </a:r>
            <a:r>
              <a:rPr lang="en-US" sz="2800" dirty="0" smtClean="0">
                <a:ea typeface="ＭＳ Ｐゴシック" charset="0"/>
                <a:cs typeface="ＭＳ Ｐゴシック" charset="0"/>
              </a:rPr>
              <a:t>data survey instruments</a:t>
            </a:r>
            <a:endParaRPr lang="en-US" sz="1600" dirty="0">
              <a:ea typeface="ＭＳ Ｐゴシック" charset="0"/>
              <a:cs typeface="ＭＳ Ｐゴシック" charset="0"/>
            </a:endParaRPr>
          </a:p>
          <a:p>
            <a:pPr lvl="1" eaLnBrk="1" hangingPunct="1">
              <a:lnSpc>
                <a:spcPct val="90000"/>
              </a:lnSpc>
            </a:pPr>
            <a:r>
              <a:rPr lang="en-US" sz="2400" dirty="0">
                <a:ea typeface="ＭＳ Ｐゴシック" charset="0"/>
              </a:rPr>
              <a:t>Teacher education program survey</a:t>
            </a:r>
          </a:p>
          <a:p>
            <a:pPr lvl="1" eaLnBrk="1" hangingPunct="1">
              <a:lnSpc>
                <a:spcPct val="90000"/>
              </a:lnSpc>
            </a:pPr>
            <a:r>
              <a:rPr lang="en-US" sz="2400" dirty="0">
                <a:ea typeface="ＭＳ Ｐゴシック" charset="0"/>
              </a:rPr>
              <a:t>V</a:t>
            </a:r>
            <a:r>
              <a:rPr lang="en-US" sz="2400" dirty="0" smtClean="0">
                <a:ea typeface="ＭＳ Ｐゴシック" charset="0"/>
              </a:rPr>
              <a:t>irtual school program </a:t>
            </a:r>
            <a:r>
              <a:rPr lang="en-US" sz="2400" dirty="0">
                <a:ea typeface="ＭＳ Ｐゴシック" charset="0"/>
              </a:rPr>
              <a:t>survey</a:t>
            </a:r>
          </a:p>
          <a:p>
            <a:pPr eaLnBrk="1" hangingPunct="1">
              <a:lnSpc>
                <a:spcPct val="90000"/>
              </a:lnSpc>
            </a:pPr>
            <a:r>
              <a:rPr lang="en-US" sz="2800" dirty="0">
                <a:ea typeface="ＭＳ Ｐゴシック" charset="0"/>
                <a:cs typeface="ＭＳ Ｐゴシック" charset="0"/>
              </a:rPr>
              <a:t>Sampling and Participants </a:t>
            </a:r>
          </a:p>
          <a:p>
            <a:pPr eaLnBrk="1" hangingPunct="1">
              <a:lnSpc>
                <a:spcPct val="90000"/>
              </a:lnSpc>
            </a:pPr>
            <a:r>
              <a:rPr lang="en-US" sz="2800" dirty="0">
                <a:ea typeface="ＭＳ Ｐゴシック" charset="0"/>
                <a:cs typeface="ＭＳ Ｐゴシック" charset="0"/>
              </a:rPr>
              <a:t>Survey methods sources used:</a:t>
            </a:r>
          </a:p>
          <a:p>
            <a:pPr lvl="1" eaLnBrk="1" hangingPunct="1"/>
            <a:r>
              <a:rPr lang="en-US" sz="2400" dirty="0">
                <a:ea typeface="ＭＳ Ｐゴシック" charset="0"/>
              </a:rPr>
              <a:t>Dillman (2010). Email and Internet surveys.</a:t>
            </a:r>
            <a:endParaRPr lang="en-US" dirty="0">
              <a:ea typeface="ＭＳ Ｐゴシック" charset="0"/>
            </a:endParaRPr>
          </a:p>
          <a:p>
            <a:pPr lvl="1" eaLnBrk="1" hangingPunct="1"/>
            <a:r>
              <a:rPr lang="en-US" sz="2400" dirty="0">
                <a:ea typeface="ＭＳ Ｐゴシック" charset="0"/>
              </a:rPr>
              <a:t>Manfreda et al. (2008). Web surveys versus other survey modes: a Meta-analysis comparing response rate. </a:t>
            </a:r>
          </a:p>
          <a:p>
            <a:pPr lvl="1" eaLnBrk="1" hangingPunct="1"/>
            <a:r>
              <a:rPr lang="en-US" sz="2400" dirty="0">
                <a:ea typeface="ＭＳ Ｐゴシック" charset="0"/>
              </a:rPr>
              <a:t>Shih et al. (2008) Comparing response rates from Web and mail surveys: A meta-analysis.</a:t>
            </a:r>
            <a:endParaRPr lang="en-US" dirty="0">
              <a:ea typeface="ＭＳ Ｐゴシック" charset="0"/>
            </a:endParaRPr>
          </a:p>
          <a:p>
            <a:pPr eaLnBrk="1" hangingPunct="1">
              <a:lnSpc>
                <a:spcPct val="90000"/>
              </a:lnSpc>
            </a:pPr>
            <a:endParaRPr lang="en-US" sz="2800" dirty="0">
              <a:latin typeface="Calibri"/>
              <a:ea typeface="ＭＳ Ｐゴシック" charset="0"/>
              <a:cs typeface="ＭＳ Ｐゴシック" charset="0"/>
            </a:endParaRPr>
          </a:p>
        </p:txBody>
      </p:sp>
    </p:spTree>
    <p:extLst>
      <p:ext uri="{BB962C8B-B14F-4D97-AF65-F5344CB8AC3E}">
        <p14:creationId xmlns:p14="http://schemas.microsoft.com/office/powerpoint/2010/main" val="259610533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1026"/>
          <p:cNvSpPr>
            <a:spLocks noGrp="1" noChangeArrowheads="1"/>
          </p:cNvSpPr>
          <p:nvPr>
            <p:ph type="title"/>
          </p:nvPr>
        </p:nvSpPr>
        <p:spPr>
          <a:xfrm>
            <a:off x="633091" y="233892"/>
            <a:ext cx="7467600" cy="1066800"/>
          </a:xfrm>
        </p:spPr>
        <p:txBody>
          <a:bodyPr>
            <a:normAutofit/>
          </a:bodyPr>
          <a:lstStyle/>
          <a:p>
            <a:pPr algn="l" eaLnBrk="1" hangingPunct="1"/>
            <a:r>
              <a:rPr lang="en-US" sz="4000" dirty="0" smtClean="0">
                <a:ea typeface="ＭＳ Ｐゴシック" charset="0"/>
                <a:cs typeface="ＭＳ Ｐゴシック" charset="0"/>
              </a:rPr>
              <a:t>Survey Results</a:t>
            </a:r>
            <a:endParaRPr lang="en-US" sz="4000" dirty="0">
              <a:ea typeface="ＭＳ Ｐゴシック" charset="0"/>
              <a:cs typeface="ＭＳ Ｐゴシック" charset="0"/>
            </a:endParaRPr>
          </a:p>
        </p:txBody>
      </p:sp>
      <p:sp>
        <p:nvSpPr>
          <p:cNvPr id="34819" name="Content Placeholder 3"/>
          <p:cNvSpPr>
            <a:spLocks noGrp="1"/>
          </p:cNvSpPr>
          <p:nvPr>
            <p:ph idx="1"/>
          </p:nvPr>
        </p:nvSpPr>
        <p:spPr>
          <a:xfrm>
            <a:off x="633091" y="1447800"/>
            <a:ext cx="7772400" cy="4572000"/>
          </a:xfrm>
        </p:spPr>
        <p:txBody>
          <a:bodyPr>
            <a:normAutofit/>
          </a:bodyPr>
          <a:lstStyle/>
          <a:p>
            <a:r>
              <a:rPr lang="en-US" sz="2800" dirty="0">
                <a:ea typeface="ＭＳ Ｐゴシック" charset="0"/>
                <a:cs typeface="ＭＳ Ｐゴシック" charset="0"/>
              </a:rPr>
              <a:t>242 total, all states except South Dakota</a:t>
            </a:r>
          </a:p>
          <a:p>
            <a:r>
              <a:rPr lang="en-US" sz="2800" dirty="0">
                <a:ea typeface="ＭＳ Ｐゴシック" charset="0"/>
                <a:cs typeface="ＭＳ Ｐゴシック" charset="0"/>
              </a:rPr>
              <a:t>Administrators (24.7%), </a:t>
            </a:r>
            <a:r>
              <a:rPr lang="en-US" sz="2800" dirty="0" smtClean="0">
                <a:ea typeface="ＭＳ Ｐゴシック" charset="0"/>
                <a:cs typeface="ＭＳ Ｐゴシック" charset="0"/>
              </a:rPr>
              <a:t>teachers </a:t>
            </a:r>
            <a:r>
              <a:rPr lang="en-US" sz="2800" dirty="0">
                <a:ea typeface="ＭＳ Ｐゴシック" charset="0"/>
                <a:cs typeface="ＭＳ Ｐゴシック" charset="0"/>
              </a:rPr>
              <a:t>(72.6%), serving 9-12</a:t>
            </a:r>
            <a:r>
              <a:rPr lang="en-US" sz="2800" baseline="30000" dirty="0">
                <a:ea typeface="ＭＳ Ｐゴシック" charset="0"/>
                <a:cs typeface="ＭＳ Ｐゴシック" charset="0"/>
              </a:rPr>
              <a:t>th</a:t>
            </a:r>
            <a:r>
              <a:rPr lang="en-US" sz="2800" dirty="0">
                <a:ea typeface="ＭＳ Ｐゴシック" charset="0"/>
                <a:cs typeface="ＭＳ Ｐゴシック" charset="0"/>
              </a:rPr>
              <a:t> (84.2%</a:t>
            </a:r>
            <a:r>
              <a:rPr lang="en-US" sz="2800" dirty="0" smtClean="0">
                <a:ea typeface="ＭＳ Ｐゴシック" charset="0"/>
                <a:cs typeface="ＭＳ Ｐゴシック" charset="0"/>
              </a:rPr>
              <a:t>) grade </a:t>
            </a:r>
            <a:r>
              <a:rPr lang="en-US" sz="2800" dirty="0">
                <a:ea typeface="ＭＳ Ｐゴシック" charset="0"/>
                <a:cs typeface="ＭＳ Ｐゴシック" charset="0"/>
              </a:rPr>
              <a:t>population</a:t>
            </a:r>
          </a:p>
          <a:p>
            <a:r>
              <a:rPr lang="en-US" sz="2800" dirty="0">
                <a:ea typeface="ＭＳ Ｐゴシック" charset="0"/>
                <a:cs typeface="ＭＳ Ｐゴシック" charset="0"/>
              </a:rPr>
              <a:t>Most from state virtual school (34.1%), cyber charters (31%) or district-level programs (27.6%)</a:t>
            </a:r>
          </a:p>
          <a:p>
            <a:r>
              <a:rPr lang="en-US" sz="2800" dirty="0">
                <a:ea typeface="ＭＳ Ｐゴシック" charset="0"/>
                <a:cs typeface="ＭＳ Ｐゴシック" charset="0"/>
              </a:rPr>
              <a:t>Majority responding from 100% online programs (81.2%)</a:t>
            </a:r>
          </a:p>
          <a:p>
            <a:r>
              <a:rPr lang="en-US" sz="2800" dirty="0" smtClean="0">
                <a:ea typeface="ＭＳ Ｐゴシック" charset="0"/>
                <a:cs typeface="ＭＳ Ｐゴシック" charset="0"/>
              </a:rPr>
              <a:t>Vast majority </a:t>
            </a:r>
            <a:r>
              <a:rPr lang="en-US" sz="2800" dirty="0">
                <a:ea typeface="ＭＳ Ｐゴシック" charset="0"/>
                <a:cs typeface="ＭＳ Ｐゴシック" charset="0"/>
              </a:rPr>
              <a:t>said they </a:t>
            </a:r>
            <a:r>
              <a:rPr lang="en-US" sz="2800" dirty="0" smtClean="0">
                <a:ea typeface="ＭＳ Ｐゴシック" charset="0"/>
                <a:cs typeface="ＭＳ Ｐゴシック" charset="0"/>
              </a:rPr>
              <a:t>did no</a:t>
            </a:r>
            <a:r>
              <a:rPr lang="en-US" altLang="ja-JP" sz="2800" dirty="0" smtClean="0">
                <a:ea typeface="ＭＳ Ｐゴシック" charset="0"/>
                <a:cs typeface="ＭＳ Ｐゴシック" charset="0"/>
              </a:rPr>
              <a:t>t </a:t>
            </a:r>
            <a:r>
              <a:rPr lang="en-US" altLang="ja-JP" sz="2800" dirty="0">
                <a:ea typeface="ＭＳ Ｐゴシック" charset="0"/>
                <a:cs typeface="ＭＳ Ｐゴシック" charset="0"/>
              </a:rPr>
              <a:t>offer field experiences; 88 said they </a:t>
            </a:r>
            <a:r>
              <a:rPr lang="en-US" altLang="ja-JP" sz="2800" dirty="0" smtClean="0">
                <a:ea typeface="ＭＳ Ｐゴシック" charset="0"/>
                <a:cs typeface="ＭＳ Ｐゴシック" charset="0"/>
              </a:rPr>
              <a:t>did (36%)</a:t>
            </a:r>
            <a:endParaRPr lang="en-US" sz="2800" dirty="0">
              <a:ea typeface="ＭＳ Ｐゴシック" charset="0"/>
              <a:cs typeface="ＭＳ Ｐゴシック" charset="0"/>
            </a:endParaRPr>
          </a:p>
        </p:txBody>
      </p:sp>
    </p:spTree>
    <p:extLst>
      <p:ext uri="{BB962C8B-B14F-4D97-AF65-F5344CB8AC3E}">
        <p14:creationId xmlns:p14="http://schemas.microsoft.com/office/powerpoint/2010/main" val="17079081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1026"/>
          <p:cNvSpPr>
            <a:spLocks noGrp="1" noChangeArrowheads="1"/>
          </p:cNvSpPr>
          <p:nvPr>
            <p:ph type="title"/>
          </p:nvPr>
        </p:nvSpPr>
        <p:spPr>
          <a:xfrm>
            <a:off x="715716" y="214643"/>
            <a:ext cx="7467600" cy="1066800"/>
          </a:xfrm>
        </p:spPr>
        <p:txBody>
          <a:bodyPr/>
          <a:lstStyle/>
          <a:p>
            <a:pPr algn="l" eaLnBrk="1" hangingPunct="1"/>
            <a:r>
              <a:rPr lang="en-US" sz="3600" b="0" dirty="0" smtClean="0">
                <a:latin typeface="Calibri"/>
                <a:ea typeface="ＭＳ Ｐゴシック" charset="0"/>
                <a:cs typeface="ＭＳ Ｐゴシック" charset="0"/>
              </a:rPr>
              <a:t>Models</a:t>
            </a:r>
            <a:endParaRPr lang="en-US" sz="3600" b="0" dirty="0">
              <a:latin typeface="Calibri"/>
              <a:ea typeface="ＭＳ Ｐゴシック" charset="0"/>
              <a:cs typeface="ＭＳ Ｐゴシック" charset="0"/>
            </a:endParaRPr>
          </a:p>
        </p:txBody>
      </p:sp>
      <p:sp>
        <p:nvSpPr>
          <p:cNvPr id="36867" name="Content Placeholder 5"/>
          <p:cNvSpPr>
            <a:spLocks noGrp="1"/>
          </p:cNvSpPr>
          <p:nvPr>
            <p:ph idx="1"/>
          </p:nvPr>
        </p:nvSpPr>
        <p:spPr>
          <a:xfrm>
            <a:off x="457200" y="1490795"/>
            <a:ext cx="7620000" cy="4800600"/>
          </a:xfrm>
        </p:spPr>
        <p:txBody>
          <a:bodyPr/>
          <a:lstStyle/>
          <a:p>
            <a:r>
              <a:rPr lang="en-US" sz="2800" dirty="0">
                <a:ea typeface="ＭＳ Ｐゴシック" charset="0"/>
                <a:cs typeface="ＭＳ Ｐゴシック" charset="0"/>
              </a:rPr>
              <a:t>8 distinct models – Florida, Texas, Georgia, Idaho, Utah (2), multi-state (2)</a:t>
            </a:r>
          </a:p>
          <a:p>
            <a:r>
              <a:rPr lang="en-US" sz="2800" dirty="0">
                <a:ea typeface="ＭＳ Ｐゴシック" charset="0"/>
                <a:cs typeface="ＭＳ Ｐゴシック" charset="0"/>
              </a:rPr>
              <a:t>Some said yes, but </a:t>
            </a:r>
            <a:r>
              <a:rPr lang="en-US" sz="2800" dirty="0" smtClean="0">
                <a:ea typeface="ＭＳ Ｐゴシック" charset="0"/>
                <a:cs typeface="ＭＳ Ｐゴシック" charset="0"/>
              </a:rPr>
              <a:t>did no</a:t>
            </a:r>
            <a:r>
              <a:rPr lang="en-US" altLang="ja-JP" sz="2800" dirty="0" smtClean="0">
                <a:ea typeface="ＭＳ Ｐゴシック" charset="0"/>
                <a:cs typeface="ＭＳ Ｐゴシック" charset="0"/>
              </a:rPr>
              <a:t>t </a:t>
            </a:r>
            <a:r>
              <a:rPr lang="en-US" altLang="ja-JP" sz="2800" dirty="0">
                <a:ea typeface="ＭＳ Ｐゴシック" charset="0"/>
                <a:cs typeface="ＭＳ Ｐゴシック" charset="0"/>
              </a:rPr>
              <a:t>provide a </a:t>
            </a:r>
            <a:r>
              <a:rPr lang="en-US" altLang="ja-JP" sz="2800" dirty="0" smtClean="0">
                <a:ea typeface="ＭＳ Ｐゴシック" charset="0"/>
                <a:cs typeface="ＭＳ Ｐゴシック" charset="0"/>
              </a:rPr>
              <a:t>model or sufficient detail</a:t>
            </a:r>
            <a:endParaRPr lang="en-US" altLang="ja-JP" sz="2800" dirty="0">
              <a:ea typeface="ＭＳ Ｐゴシック" charset="0"/>
              <a:cs typeface="ＭＳ Ｐゴシック" charset="0"/>
            </a:endParaRPr>
          </a:p>
          <a:p>
            <a:pPr lvl="1"/>
            <a:r>
              <a:rPr lang="en-US" sz="2800" dirty="0" smtClean="0">
                <a:ea typeface="ＭＳ Ｐゴシック" charset="0"/>
              </a:rPr>
              <a:t>Arizona, </a:t>
            </a:r>
            <a:r>
              <a:rPr lang="en-US" sz="2800" dirty="0">
                <a:ea typeface="ＭＳ Ｐゴシック" charset="0"/>
              </a:rPr>
              <a:t>Minnesota, Nevada, </a:t>
            </a:r>
            <a:r>
              <a:rPr lang="en-US" sz="2800" dirty="0" smtClean="0">
                <a:ea typeface="ＭＳ Ｐゴシック" charset="0"/>
              </a:rPr>
              <a:t>Pennsylvania, Ohio, </a:t>
            </a:r>
            <a:r>
              <a:rPr lang="en-US" sz="2800" dirty="0">
                <a:ea typeface="ＭＳ Ｐゴシック" charset="0"/>
              </a:rPr>
              <a:t>New Hampshire, New Mexico, </a:t>
            </a:r>
            <a:r>
              <a:rPr lang="en-US" sz="2800" dirty="0" smtClean="0">
                <a:ea typeface="ＭＳ Ｐゴシック" charset="0"/>
              </a:rPr>
              <a:t>Texas, </a:t>
            </a:r>
            <a:r>
              <a:rPr lang="en-US" sz="2800" dirty="0">
                <a:ea typeface="ＭＳ Ｐゴシック" charset="0"/>
              </a:rPr>
              <a:t>Arkansas, South Carolina, California </a:t>
            </a:r>
            <a:endParaRPr lang="en-US" sz="2800" dirty="0" smtClean="0">
              <a:ea typeface="ＭＳ Ｐゴシック" charset="0"/>
            </a:endParaRPr>
          </a:p>
          <a:p>
            <a:pPr lvl="1"/>
            <a:r>
              <a:rPr lang="en-US" sz="2800" dirty="0" smtClean="0">
                <a:ea typeface="ＭＳ Ｐゴシック" charset="0"/>
              </a:rPr>
              <a:t>2 </a:t>
            </a:r>
            <a:r>
              <a:rPr lang="en-US" sz="2800" dirty="0">
                <a:ea typeface="ＭＳ Ｐゴシック" charset="0"/>
              </a:rPr>
              <a:t>multi-state cyber charter/academy</a:t>
            </a:r>
          </a:p>
          <a:p>
            <a:endParaRPr lang="en-US" dirty="0">
              <a:latin typeface="Calibri"/>
              <a:ea typeface="ＭＳ Ｐゴシック" charset="0"/>
              <a:cs typeface="ＭＳ Ｐゴシック" charset="0"/>
            </a:endParaRPr>
          </a:p>
        </p:txBody>
      </p:sp>
    </p:spTree>
    <p:extLst>
      <p:ext uri="{BB962C8B-B14F-4D97-AF65-F5344CB8AC3E}">
        <p14:creationId xmlns:p14="http://schemas.microsoft.com/office/powerpoint/2010/main" val="290343493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1026"/>
          <p:cNvSpPr>
            <a:spLocks noGrp="1" noChangeArrowheads="1"/>
          </p:cNvSpPr>
          <p:nvPr>
            <p:ph type="title"/>
          </p:nvPr>
        </p:nvSpPr>
        <p:spPr>
          <a:xfrm>
            <a:off x="408707" y="457200"/>
            <a:ext cx="7467600" cy="1066800"/>
          </a:xfrm>
        </p:spPr>
        <p:txBody>
          <a:bodyPr/>
          <a:lstStyle/>
          <a:p>
            <a:pPr algn="l" eaLnBrk="1" hangingPunct="1"/>
            <a:r>
              <a:rPr lang="en-US" sz="3600" b="0" dirty="0" smtClean="0">
                <a:latin typeface="Calibri"/>
                <a:ea typeface="ＭＳ Ｐゴシック" charset="0"/>
                <a:cs typeface="ＭＳ Ｐゴシック" charset="0"/>
              </a:rPr>
              <a:t>Florida</a:t>
            </a:r>
            <a:endParaRPr lang="en-US" sz="3600" b="0" dirty="0">
              <a:latin typeface="Calibri"/>
              <a:ea typeface="ＭＳ Ｐゴシック" charset="0"/>
              <a:cs typeface="ＭＳ Ｐゴシック" charset="0"/>
            </a:endParaRPr>
          </a:p>
        </p:txBody>
      </p:sp>
      <p:sp>
        <p:nvSpPr>
          <p:cNvPr id="38915" name="Content Placeholder 5"/>
          <p:cNvSpPr>
            <a:spLocks noGrp="1"/>
          </p:cNvSpPr>
          <p:nvPr>
            <p:ph idx="1"/>
          </p:nvPr>
        </p:nvSpPr>
        <p:spPr>
          <a:xfrm>
            <a:off x="408707" y="1540671"/>
            <a:ext cx="7772400" cy="4572000"/>
          </a:xfrm>
        </p:spPr>
        <p:txBody>
          <a:bodyPr/>
          <a:lstStyle/>
          <a:p>
            <a:pPr lvl="1"/>
            <a:r>
              <a:rPr lang="en-US" sz="2800" dirty="0" smtClean="0">
                <a:latin typeface="Calibri"/>
                <a:ea typeface="ＭＳ Ｐゴシック" charset="0"/>
              </a:rPr>
              <a:t>K</a:t>
            </a:r>
            <a:r>
              <a:rPr lang="en-US" sz="2800" dirty="0">
                <a:latin typeface="Calibri"/>
                <a:ea typeface="ＭＳ Ｐゴシック" charset="0"/>
              </a:rPr>
              <a:t>-12, state-level virtual school, 100% Online</a:t>
            </a:r>
          </a:p>
          <a:p>
            <a:pPr lvl="1"/>
            <a:r>
              <a:rPr lang="en-US" sz="2800" dirty="0">
                <a:latin typeface="Calibri"/>
                <a:ea typeface="ＭＳ Ｐゴシック" charset="0"/>
              </a:rPr>
              <a:t>Partner with multiple universities</a:t>
            </a:r>
          </a:p>
          <a:p>
            <a:pPr lvl="1"/>
            <a:r>
              <a:rPr lang="en-US" sz="2800" dirty="0">
                <a:latin typeface="Calibri"/>
                <a:ea typeface="ＭＳ Ｐゴシック" charset="0"/>
              </a:rPr>
              <a:t>Have offered field experiences for 1-3 years</a:t>
            </a:r>
          </a:p>
          <a:p>
            <a:pPr lvl="1"/>
            <a:r>
              <a:rPr lang="en-US" sz="2800" dirty="0">
                <a:latin typeface="Calibri"/>
                <a:ea typeface="ＭＳ Ｐゴシック" charset="0"/>
              </a:rPr>
              <a:t>Varying lengths of field experiences</a:t>
            </a:r>
          </a:p>
          <a:p>
            <a:pPr lvl="2"/>
            <a:r>
              <a:rPr lang="en-US" sz="2800" dirty="0">
                <a:latin typeface="Calibri"/>
                <a:ea typeface="ＭＳ Ｐゴシック" charset="0"/>
              </a:rPr>
              <a:t>7 weeks for juniors pre-service teachers</a:t>
            </a:r>
          </a:p>
          <a:p>
            <a:pPr lvl="2"/>
            <a:r>
              <a:rPr lang="en-US" sz="2800" dirty="0">
                <a:latin typeface="Calibri"/>
                <a:ea typeface="ＭＳ Ｐゴシック" charset="0"/>
              </a:rPr>
              <a:t>14 weeks for senior pre-service teachers</a:t>
            </a:r>
          </a:p>
          <a:p>
            <a:pPr lvl="2"/>
            <a:r>
              <a:rPr lang="en-US" sz="2800" dirty="0">
                <a:latin typeface="Calibri"/>
                <a:ea typeface="ＭＳ Ｐゴシック" charset="0"/>
              </a:rPr>
              <a:t>Varies for graduate-level pre-service teachers</a:t>
            </a:r>
          </a:p>
          <a:p>
            <a:pPr lvl="2"/>
            <a:endParaRPr lang="en-US" dirty="0">
              <a:latin typeface="Calibri"/>
              <a:ea typeface="ＭＳ Ｐゴシック" charset="0"/>
            </a:endParaRPr>
          </a:p>
        </p:txBody>
      </p:sp>
    </p:spTree>
    <p:extLst>
      <p:ext uri="{BB962C8B-B14F-4D97-AF65-F5344CB8AC3E}">
        <p14:creationId xmlns:p14="http://schemas.microsoft.com/office/powerpoint/2010/main" val="344046142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1026"/>
          <p:cNvSpPr>
            <a:spLocks noGrp="1" noChangeArrowheads="1"/>
          </p:cNvSpPr>
          <p:nvPr>
            <p:ph type="title"/>
          </p:nvPr>
        </p:nvSpPr>
        <p:spPr>
          <a:xfrm>
            <a:off x="478481" y="228600"/>
            <a:ext cx="7467600" cy="1066800"/>
          </a:xfrm>
        </p:spPr>
        <p:txBody>
          <a:bodyPr/>
          <a:lstStyle/>
          <a:p>
            <a:pPr algn="l" eaLnBrk="1" hangingPunct="1"/>
            <a:r>
              <a:rPr lang="en-US" sz="3600" b="0" dirty="0" smtClean="0">
                <a:latin typeface="Calibri"/>
                <a:ea typeface="ＭＳ Ｐゴシック" charset="0"/>
                <a:cs typeface="ＭＳ Ｐゴシック" charset="0"/>
              </a:rPr>
              <a:t>Idaho</a:t>
            </a:r>
            <a:endParaRPr lang="en-US" sz="3600" b="0" dirty="0">
              <a:latin typeface="Calibri"/>
              <a:ea typeface="ＭＳ Ｐゴシック" charset="0"/>
              <a:cs typeface="ＭＳ Ｐゴシック" charset="0"/>
            </a:endParaRPr>
          </a:p>
        </p:txBody>
      </p:sp>
      <p:sp>
        <p:nvSpPr>
          <p:cNvPr id="40963" name="Content Placeholder 5"/>
          <p:cNvSpPr>
            <a:spLocks noGrp="1"/>
          </p:cNvSpPr>
          <p:nvPr>
            <p:ph idx="1"/>
          </p:nvPr>
        </p:nvSpPr>
        <p:spPr>
          <a:xfrm>
            <a:off x="326081" y="1295400"/>
            <a:ext cx="7772400" cy="4572000"/>
          </a:xfrm>
        </p:spPr>
        <p:txBody>
          <a:bodyPr>
            <a:normAutofit fontScale="92500" lnSpcReduction="10000"/>
          </a:bodyPr>
          <a:lstStyle/>
          <a:p>
            <a:pPr lvl="1"/>
            <a:r>
              <a:rPr lang="en-US" sz="2800" dirty="0" smtClean="0">
                <a:latin typeface="Calibri"/>
                <a:ea typeface="ＭＳ Ｐゴシック" charset="0"/>
              </a:rPr>
              <a:t>6</a:t>
            </a:r>
            <a:r>
              <a:rPr lang="en-US" sz="2800" dirty="0">
                <a:latin typeface="Calibri"/>
                <a:ea typeface="ＭＳ Ｐゴシック" charset="0"/>
              </a:rPr>
              <a:t>-</a:t>
            </a:r>
            <a:r>
              <a:rPr lang="en-US" sz="2800" dirty="0" smtClean="0">
                <a:latin typeface="Calibri"/>
                <a:ea typeface="ＭＳ Ｐゴシック" charset="0"/>
              </a:rPr>
              <a:t>12</a:t>
            </a:r>
            <a:r>
              <a:rPr lang="en-US" sz="2800" baseline="30000" dirty="0" smtClean="0">
                <a:latin typeface="Calibri"/>
                <a:ea typeface="ＭＳ Ｐゴシック" charset="0"/>
              </a:rPr>
              <a:t>th</a:t>
            </a:r>
            <a:r>
              <a:rPr lang="en-US" sz="2800" dirty="0" smtClean="0">
                <a:latin typeface="Calibri"/>
                <a:ea typeface="ＭＳ Ｐゴシック" charset="0"/>
              </a:rPr>
              <a:t> grade, </a:t>
            </a:r>
            <a:r>
              <a:rPr lang="en-US" sz="2800" dirty="0">
                <a:latin typeface="Calibri"/>
                <a:ea typeface="ＭＳ Ｐゴシック" charset="0"/>
              </a:rPr>
              <a:t>state-level virtual school, 100% online</a:t>
            </a:r>
          </a:p>
          <a:p>
            <a:pPr lvl="2"/>
            <a:r>
              <a:rPr lang="en-US" sz="2800" dirty="0">
                <a:latin typeface="Calibri"/>
                <a:ea typeface="ＭＳ Ｐゴシック" charset="0"/>
              </a:rPr>
              <a:t>Hybrid, web facilitated, flexible options on the way</a:t>
            </a:r>
          </a:p>
          <a:p>
            <a:pPr lvl="2"/>
            <a:r>
              <a:rPr lang="en-US" sz="2800" dirty="0">
                <a:latin typeface="Calibri"/>
                <a:ea typeface="ＭＳ Ｐゴシック" charset="0"/>
              </a:rPr>
              <a:t>Partners with two colleges, dual credit, AP</a:t>
            </a:r>
          </a:p>
          <a:p>
            <a:pPr lvl="2"/>
            <a:r>
              <a:rPr lang="en-US" sz="2800" dirty="0">
                <a:latin typeface="Calibri"/>
                <a:ea typeface="ＭＳ Ｐゴシック" charset="0"/>
              </a:rPr>
              <a:t>Course instructor at the university</a:t>
            </a:r>
          </a:p>
          <a:p>
            <a:pPr lvl="2"/>
            <a:r>
              <a:rPr lang="en-US" sz="2800" dirty="0">
                <a:latin typeface="Calibri"/>
                <a:ea typeface="ＭＳ Ｐゴシック" charset="0"/>
              </a:rPr>
              <a:t>4-8 weeks long, 4-8 hours per week</a:t>
            </a:r>
          </a:p>
          <a:p>
            <a:pPr lvl="2"/>
            <a:r>
              <a:rPr lang="en-US" sz="2800" dirty="0">
                <a:latin typeface="Calibri"/>
                <a:ea typeface="ＭＳ Ｐゴシック" charset="0"/>
              </a:rPr>
              <a:t>Activities include discussion facilitation, grading student work, creating new course content, communicating with students, holding webinars, learning about the virtual school, understanding academic honesty</a:t>
            </a:r>
          </a:p>
          <a:p>
            <a:pPr lvl="2"/>
            <a:endParaRPr lang="en-US" dirty="0">
              <a:latin typeface="Calibri"/>
              <a:ea typeface="ＭＳ Ｐゴシック" charset="0"/>
            </a:endParaRPr>
          </a:p>
        </p:txBody>
      </p:sp>
    </p:spTree>
    <p:extLst>
      <p:ext uri="{BB962C8B-B14F-4D97-AF65-F5344CB8AC3E}">
        <p14:creationId xmlns:p14="http://schemas.microsoft.com/office/powerpoint/2010/main" val="203347801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1026"/>
          <p:cNvSpPr>
            <a:spLocks noGrp="1" noChangeArrowheads="1"/>
          </p:cNvSpPr>
          <p:nvPr>
            <p:ph type="title"/>
          </p:nvPr>
        </p:nvSpPr>
        <p:spPr>
          <a:xfrm>
            <a:off x="609600" y="228600"/>
            <a:ext cx="7467600" cy="1066800"/>
          </a:xfrm>
        </p:spPr>
        <p:txBody>
          <a:bodyPr/>
          <a:lstStyle/>
          <a:p>
            <a:pPr algn="l" eaLnBrk="1" hangingPunct="1"/>
            <a:r>
              <a:rPr lang="en-US" sz="3600" dirty="0">
                <a:latin typeface="Calibri"/>
                <a:ea typeface="ＭＳ Ｐゴシック" charset="0"/>
                <a:cs typeface="ＭＳ Ｐゴシック" charset="0"/>
              </a:rPr>
              <a:t>K-12 online learning program survey</a:t>
            </a:r>
          </a:p>
        </p:txBody>
      </p:sp>
      <p:sp>
        <p:nvSpPr>
          <p:cNvPr id="43011" name="Content Placeholder 5"/>
          <p:cNvSpPr>
            <a:spLocks noGrp="1"/>
          </p:cNvSpPr>
          <p:nvPr>
            <p:ph idx="1"/>
          </p:nvPr>
        </p:nvSpPr>
        <p:spPr>
          <a:xfrm>
            <a:off x="457200" y="1374314"/>
            <a:ext cx="7620000" cy="4800600"/>
          </a:xfrm>
        </p:spPr>
        <p:txBody>
          <a:bodyPr>
            <a:normAutofit/>
          </a:bodyPr>
          <a:lstStyle/>
          <a:p>
            <a:r>
              <a:rPr lang="en-US" sz="2400" dirty="0">
                <a:latin typeface="Calibri"/>
                <a:ea typeface="ＭＳ Ｐゴシック" charset="0"/>
                <a:cs typeface="ＭＳ Ｐゴシック" charset="0"/>
              </a:rPr>
              <a:t>For those not offering a field experience…</a:t>
            </a:r>
          </a:p>
          <a:p>
            <a:pPr lvl="1"/>
            <a:r>
              <a:rPr lang="en-US" sz="2400" dirty="0">
                <a:latin typeface="Calibri"/>
                <a:ea typeface="ＭＳ Ｐゴシック" charset="0"/>
              </a:rPr>
              <a:t>76.5% said they should</a:t>
            </a:r>
          </a:p>
          <a:p>
            <a:pPr lvl="1"/>
            <a:r>
              <a:rPr lang="en-US" sz="2400" dirty="0">
                <a:latin typeface="Calibri"/>
                <a:ea typeface="ＭＳ Ｐゴシック" charset="0"/>
              </a:rPr>
              <a:t>23.5% said they </a:t>
            </a:r>
            <a:r>
              <a:rPr lang="en-US" sz="2400" dirty="0" smtClean="0">
                <a:latin typeface="Calibri"/>
                <a:ea typeface="ＭＳ Ｐゴシック" charset="0"/>
              </a:rPr>
              <a:t>should not</a:t>
            </a:r>
            <a:endParaRPr lang="en-US" sz="2400" dirty="0">
              <a:latin typeface="Calibri"/>
              <a:ea typeface="ＭＳ Ｐゴシック" charset="0"/>
            </a:endParaRPr>
          </a:p>
          <a:p>
            <a:r>
              <a:rPr lang="en-US" sz="2400" dirty="0">
                <a:latin typeface="Calibri"/>
                <a:ea typeface="ＭＳ Ｐゴシック" charset="0"/>
                <a:cs typeface="ＭＳ Ｐゴシック" charset="0"/>
              </a:rPr>
              <a:t>9</a:t>
            </a:r>
            <a:r>
              <a:rPr lang="en-US" sz="2400" dirty="0" smtClean="0">
                <a:latin typeface="Calibri"/>
                <a:ea typeface="ＭＳ Ｐゴシック" charset="0"/>
                <a:cs typeface="ＭＳ Ｐゴシック" charset="0"/>
              </a:rPr>
              <a:t>% </a:t>
            </a:r>
            <a:r>
              <a:rPr lang="en-US" sz="2400" dirty="0">
                <a:latin typeface="Calibri"/>
                <a:ea typeface="ＭＳ Ｐゴシック" charset="0"/>
                <a:cs typeface="ＭＳ Ｐゴシック" charset="0"/>
              </a:rPr>
              <a:t>of those are creating a field experience</a:t>
            </a:r>
          </a:p>
          <a:p>
            <a:pPr lvl="1"/>
            <a:r>
              <a:rPr lang="en-US" sz="2400" dirty="0">
                <a:latin typeface="Calibri"/>
                <a:ea typeface="ＭＳ Ｐゴシック" charset="0"/>
              </a:rPr>
              <a:t>Pennsylvania, Colorado, Arizona, California, Tennessee, Nevada, Utah, multi-state cyber charters, Texas</a:t>
            </a:r>
          </a:p>
          <a:p>
            <a:pPr lvl="1"/>
            <a:r>
              <a:rPr lang="en-US" sz="2400" dirty="0">
                <a:latin typeface="Calibri"/>
                <a:ea typeface="ＭＳ Ｐゴシック" charset="0"/>
              </a:rPr>
              <a:t>Looking for guidance, formative stage</a:t>
            </a:r>
          </a:p>
          <a:p>
            <a:pPr lvl="1"/>
            <a:r>
              <a:rPr lang="en-US" sz="2400" dirty="0">
                <a:latin typeface="Calibri"/>
                <a:ea typeface="ＭＳ Ｐゴシック" charset="0"/>
              </a:rPr>
              <a:t>Shadowing, small group, principals</a:t>
            </a:r>
          </a:p>
        </p:txBody>
      </p:sp>
    </p:spTree>
    <p:extLst>
      <p:ext uri="{BB962C8B-B14F-4D97-AF65-F5344CB8AC3E}">
        <p14:creationId xmlns:p14="http://schemas.microsoft.com/office/powerpoint/2010/main" val="209063582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4997</TotalTime>
  <Words>3120</Words>
  <Application>Microsoft Macintosh PowerPoint</Application>
  <PresentationFormat>On-screen Show (4:3)</PresentationFormat>
  <Paragraphs>163</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Adjacency</vt:lpstr>
      <vt:lpstr>Making Connections:  Preparing Teachers for Online Environments Through Partnerships between  Virtual Schools and  Teacher Education Programs</vt:lpstr>
      <vt:lpstr>Relevant Literature:  Preparing teachers to teach online </vt:lpstr>
      <vt:lpstr>Purpose</vt:lpstr>
      <vt:lpstr>Methodology</vt:lpstr>
      <vt:lpstr>Survey Results</vt:lpstr>
      <vt:lpstr>Models</vt:lpstr>
      <vt:lpstr>Florida</vt:lpstr>
      <vt:lpstr>Idaho</vt:lpstr>
      <vt:lpstr>K-12 online learning program survey</vt:lpstr>
      <vt:lpstr>Coding of Open-Ended Responses</vt:lpstr>
      <vt:lpstr>Implications</vt:lpstr>
      <vt:lpstr>Trying to Bridge the Gap</vt:lpstr>
      <vt:lpstr>Information Exchange</vt:lpstr>
      <vt:lpstr>Since the exchange</vt:lpstr>
      <vt:lpstr>Keys to Successful Partnerships</vt:lpstr>
      <vt:lpstr>Any questions?  Contact information:  Leanna Archambault leanna.archambault@asu.edu    Kathryn Kennedy kmkennedy@georgiasouthern.edu </vt:lpstr>
    </vt:vector>
  </TitlesOfParts>
  <Company>ASU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Connections:  Preparing Teachers for Online Environments Through Partnerships between  Virtual Schools and  Teacher Education Programs</dc:title>
  <dc:creator>Leanna Archambault</dc:creator>
  <cp:lastModifiedBy>Leanna Archambault</cp:lastModifiedBy>
  <cp:revision>56</cp:revision>
  <cp:lastPrinted>2011-11-08T04:20:38Z</cp:lastPrinted>
  <dcterms:created xsi:type="dcterms:W3CDTF">2011-11-03T02:21:35Z</dcterms:created>
  <dcterms:modified xsi:type="dcterms:W3CDTF">2011-11-10T21:29:21Z</dcterms:modified>
</cp:coreProperties>
</file>